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8" r:id="rId9"/>
    <p:sldId id="263" r:id="rId10"/>
    <p:sldId id="264" r:id="rId11"/>
    <p:sldId id="267" r:id="rId12"/>
    <p:sldId id="265" r:id="rId13"/>
    <p:sldId id="266" r:id="rId14"/>
    <p:sldId id="269" r:id="rId15"/>
    <p:sldId id="270" r:id="rId16"/>
  </p:sldIdLst>
  <p:sldSz cx="14630400" cy="8229600"/>
  <p:notesSz cx="8229600" cy="14630400"/>
  <p:embeddedFontLst>
    <p:embeddedFont>
      <p:font typeface="Kanit Light" pitchFamily="2" charset="-34"/>
      <p:regular r:id="rId18"/>
    </p:embeddedFont>
    <p:embeddedFont>
      <p:font typeface="Libre Baskerville" panose="02000000000000000000" pitchFamily="2" charset="0"/>
      <p:regular r:id="rId19"/>
      <p:bold r:id="rId20"/>
      <p:italic r:id="rId21"/>
    </p:embeddedFont>
    <p:embeddedFont>
      <p:font typeface="Martel Sans" pitchFamily="2" charset="77"/>
      <p:regular r:id="rId22"/>
    </p:embeddedFont>
    <p:embeddedFont>
      <p:font typeface="Open Sans" panose="020B0606030504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85"/>
    <p:restoredTop sz="94610"/>
  </p:normalViewPr>
  <p:slideViewPr>
    <p:cSldViewPr snapToGrid="0" snapToObjects="1">
      <p:cViewPr varScale="1">
        <p:scale>
          <a:sx n="103" d="100"/>
          <a:sy n="103" d="100"/>
        </p:scale>
        <p:origin x="232" y="176"/>
      </p:cViewPr>
      <p:guideLst/>
    </p:cSldViewPr>
  </p:slideViewPr>
  <p:notesTextViewPr>
    <p:cViewPr>
      <p:scale>
        <a:sx n="1" d="1"/>
        <a:sy n="1" d="1"/>
      </p:scale>
      <p:origin x="0" y="0"/>
    </p:cViewPr>
  </p:notesTextViewPr>
  <p:notesViewPr>
    <p:cSldViewPr snapToGrid="0" snapToObjects="1">
      <p:cViewPr varScale="1">
        <p:scale>
          <a:sx n="58" d="100"/>
          <a:sy n="58" d="100"/>
        </p:scale>
        <p:origin x="4576" y="2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55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682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SpaceX Launch Data Analysis &amp; Prediction</a:t>
            </a:r>
            <a:endParaRPr lang="en-US" sz="4450" dirty="0"/>
          </a:p>
        </p:txBody>
      </p:sp>
      <p:sp>
        <p:nvSpPr>
          <p:cNvPr id="4" name="Text 1"/>
          <p:cNvSpPr/>
          <p:nvPr/>
        </p:nvSpPr>
        <p:spPr>
          <a:xfrm>
            <a:off x="793790" y="3034546"/>
            <a:ext cx="7556421" cy="3266123"/>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This presentation delves into the intricacies of SpaceX launch data, offering a comprehensive analysis of mission successes, influential factors, and predictive modeling outcomes. We aim to provide actionable insights for understanding and optimizing commercial spaceflight operations. Our analysis utilizes a blend of data science techniques, interactive visualizations, and machine learning models to uncover hidden patterns and predict future landing success. The insights gleaned are crucial for stakeholders seeking to enhance mission reliability and efficiency.</a:t>
            </a:r>
            <a:endParaRPr lang="en-US" sz="1750" dirty="0"/>
          </a:p>
        </p:txBody>
      </p:sp>
      <p:sp>
        <p:nvSpPr>
          <p:cNvPr id="5" name="Shape 2"/>
          <p:cNvSpPr/>
          <p:nvPr/>
        </p:nvSpPr>
        <p:spPr>
          <a:xfrm>
            <a:off x="793790" y="6572726"/>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7" name="Text 3"/>
          <p:cNvSpPr/>
          <p:nvPr/>
        </p:nvSpPr>
        <p:spPr>
          <a:xfrm>
            <a:off x="3494256" y="6664476"/>
            <a:ext cx="4608790" cy="396835"/>
          </a:xfrm>
          <a:prstGeom prst="rect">
            <a:avLst/>
          </a:prstGeom>
          <a:noFill/>
          <a:ln/>
        </p:spPr>
        <p:txBody>
          <a:bodyPr wrap="none" lIns="0" tIns="0" rIns="0" bIns="0" rtlCol="0" anchor="t"/>
          <a:lstStyle/>
          <a:p>
            <a:pPr marL="0" indent="0" algn="l">
              <a:lnSpc>
                <a:spcPts val="3100"/>
              </a:lnSpc>
              <a:buNone/>
            </a:pPr>
            <a:r>
              <a:rPr lang="en-US" sz="2200" b="1" dirty="0">
                <a:solidFill>
                  <a:srgbClr val="2C3249"/>
                </a:solidFill>
                <a:latin typeface="Martel Sans Bold" pitchFamily="34" charset="0"/>
                <a:ea typeface="Martel Sans Bold" pitchFamily="34" charset="-122"/>
                <a:cs typeface="Martel Sans Bold" pitchFamily="34" charset="-120"/>
              </a:rPr>
              <a:t>By Sri Sakticharan Nirmal Kumar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2233" y="710327"/>
            <a:ext cx="7991832" cy="644843"/>
          </a:xfrm>
          <a:prstGeom prst="rect">
            <a:avLst/>
          </a:prstGeom>
          <a:noFill/>
          <a:ln/>
        </p:spPr>
        <p:txBody>
          <a:bodyPr wrap="none" lIns="0" tIns="0" rIns="0" bIns="0" rtlCol="0" anchor="t"/>
          <a:lstStyle/>
          <a:p>
            <a:pPr marL="0" indent="0">
              <a:lnSpc>
                <a:spcPts val="5050"/>
              </a:lnSpc>
              <a:buNone/>
            </a:pPr>
            <a:r>
              <a:rPr lang="en-US" sz="4050" dirty="0">
                <a:solidFill>
                  <a:srgbClr val="272D45"/>
                </a:solidFill>
                <a:latin typeface="Kanit Light" pitchFamily="34" charset="0"/>
                <a:ea typeface="Kanit Light" pitchFamily="34" charset="-122"/>
                <a:cs typeface="Kanit Light" pitchFamily="34" charset="-120"/>
              </a:rPr>
              <a:t>Interactive Map with Folium Results</a:t>
            </a:r>
            <a:endParaRPr lang="en-US" sz="4050" dirty="0"/>
          </a:p>
        </p:txBody>
      </p:sp>
      <p:sp>
        <p:nvSpPr>
          <p:cNvPr id="3" name="Text 1"/>
          <p:cNvSpPr/>
          <p:nvPr/>
        </p:nvSpPr>
        <p:spPr>
          <a:xfrm>
            <a:off x="2223254" y="3314105"/>
            <a:ext cx="2579727" cy="322421"/>
          </a:xfrm>
          <a:prstGeom prst="rect">
            <a:avLst/>
          </a:prstGeom>
          <a:noFill/>
          <a:ln/>
        </p:spPr>
        <p:txBody>
          <a:bodyPr wrap="none" lIns="0" tIns="0" rIns="0" bIns="0" rtlCol="0" anchor="t"/>
          <a:lstStyle/>
          <a:p>
            <a:pPr marL="0" indent="0" algn="r">
              <a:lnSpc>
                <a:spcPts val="2500"/>
              </a:lnSpc>
              <a:buNone/>
            </a:pPr>
            <a:r>
              <a:rPr lang="en-US" sz="2000" dirty="0">
                <a:solidFill>
                  <a:srgbClr val="2C3249"/>
                </a:solidFill>
                <a:latin typeface="Kanit Light" pitchFamily="34" charset="0"/>
                <a:ea typeface="Kanit Light" pitchFamily="34" charset="-122"/>
                <a:cs typeface="Kanit Light" pitchFamily="34" charset="-120"/>
              </a:rPr>
              <a:t>Launch Sites</a:t>
            </a:r>
            <a:endParaRPr lang="en-US" sz="2000" dirty="0"/>
          </a:p>
        </p:txBody>
      </p:sp>
      <p:sp>
        <p:nvSpPr>
          <p:cNvPr id="4" name="Text 2"/>
          <p:cNvSpPr/>
          <p:nvPr/>
        </p:nvSpPr>
        <p:spPr>
          <a:xfrm>
            <a:off x="722233" y="3760351"/>
            <a:ext cx="4080748" cy="660083"/>
          </a:xfrm>
          <a:prstGeom prst="rect">
            <a:avLst/>
          </a:prstGeom>
          <a:noFill/>
          <a:ln/>
        </p:spPr>
        <p:txBody>
          <a:bodyPr wrap="square" lIns="0" tIns="0" rIns="0" bIns="0" rtlCol="0" anchor="t"/>
          <a:lstStyle/>
          <a:p>
            <a:pPr marL="0" indent="0" algn="r">
              <a:lnSpc>
                <a:spcPts val="2600"/>
              </a:lnSpc>
              <a:buNone/>
            </a:pPr>
            <a:r>
              <a:rPr lang="en-US" sz="1600" dirty="0">
                <a:solidFill>
                  <a:srgbClr val="2C3249"/>
                </a:solidFill>
                <a:latin typeface="Martel Sans" pitchFamily="34" charset="0"/>
                <a:ea typeface="Martel Sans" pitchFamily="34" charset="-122"/>
                <a:cs typeface="Martel Sans" pitchFamily="34" charset="-120"/>
              </a:rPr>
              <a:t>Displayed all SpaceX launch sites on an interactive Folium map.</a:t>
            </a:r>
            <a:endParaRPr lang="en-US" sz="1600" dirty="0"/>
          </a:p>
        </p:txBody>
      </p:sp>
      <p:pic>
        <p:nvPicPr>
          <p:cNvPr id="5" name="Image 0" descr="preencoded.png"/>
          <p:cNvPicPr>
            <a:picLocks noChangeAspect="1"/>
          </p:cNvPicPr>
          <p:nvPr/>
        </p:nvPicPr>
        <p:blipFill>
          <a:blip r:embed="rId3"/>
          <a:stretch>
            <a:fillRect/>
          </a:stretch>
        </p:blipFill>
        <p:spPr>
          <a:xfrm>
            <a:off x="5215652" y="1767840"/>
            <a:ext cx="4198977" cy="4198977"/>
          </a:xfrm>
          <a:prstGeom prst="rect">
            <a:avLst/>
          </a:prstGeom>
        </p:spPr>
      </p:pic>
      <p:sp>
        <p:nvSpPr>
          <p:cNvPr id="6" name="Text 3"/>
          <p:cNvSpPr/>
          <p:nvPr/>
        </p:nvSpPr>
        <p:spPr>
          <a:xfrm>
            <a:off x="5828050" y="3408224"/>
            <a:ext cx="78462" cy="412790"/>
          </a:xfrm>
          <a:prstGeom prst="rect">
            <a:avLst/>
          </a:prstGeom>
          <a:noFill/>
          <a:ln/>
        </p:spPr>
        <p:txBody>
          <a:bodyPr wrap="none" lIns="0" tIns="0" rIns="0" bIns="0" rtlCol="0" anchor="t"/>
          <a:lstStyle/>
          <a:p>
            <a:pPr marL="0" indent="0">
              <a:lnSpc>
                <a:spcPts val="3250"/>
              </a:lnSpc>
              <a:buNone/>
            </a:pPr>
            <a:r>
              <a:rPr lang="en-US" sz="2000" dirty="0">
                <a:solidFill>
                  <a:srgbClr val="2C3249"/>
                </a:solidFill>
                <a:latin typeface="Kanit Light" pitchFamily="34" charset="0"/>
                <a:ea typeface="Kanit Light" pitchFamily="34" charset="-122"/>
                <a:cs typeface="Kanit Light" pitchFamily="34" charset="-120"/>
              </a:rPr>
              <a:t>1</a:t>
            </a:r>
            <a:endParaRPr lang="en-US" sz="2000" dirty="0"/>
          </a:p>
        </p:txBody>
      </p:sp>
      <p:sp>
        <p:nvSpPr>
          <p:cNvPr id="7" name="Text 4"/>
          <p:cNvSpPr/>
          <p:nvPr/>
        </p:nvSpPr>
        <p:spPr>
          <a:xfrm>
            <a:off x="9724192" y="2186940"/>
            <a:ext cx="2579727" cy="322421"/>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Success vs. Failure</a:t>
            </a:r>
            <a:endParaRPr lang="en-US" sz="2000" dirty="0"/>
          </a:p>
        </p:txBody>
      </p:sp>
      <p:sp>
        <p:nvSpPr>
          <p:cNvPr id="8" name="Text 5"/>
          <p:cNvSpPr/>
          <p:nvPr/>
        </p:nvSpPr>
        <p:spPr>
          <a:xfrm>
            <a:off x="9724192" y="2633186"/>
            <a:ext cx="4183975" cy="660083"/>
          </a:xfrm>
          <a:prstGeom prst="rect">
            <a:avLst/>
          </a:prstGeom>
          <a:noFill/>
          <a:ln/>
        </p:spPr>
        <p:txBody>
          <a:bodyPr wrap="square" lIns="0" tIns="0" rIns="0" bIns="0" rtlCol="0" anchor="t"/>
          <a:lstStyle/>
          <a:p>
            <a:pPr marL="0" indent="0" algn="l">
              <a:lnSpc>
                <a:spcPts val="2600"/>
              </a:lnSpc>
              <a:buNone/>
            </a:pPr>
            <a:r>
              <a:rPr lang="en-US" sz="1600" dirty="0">
                <a:solidFill>
                  <a:srgbClr val="2C3249"/>
                </a:solidFill>
                <a:latin typeface="Martel Sans" pitchFamily="34" charset="0"/>
                <a:ea typeface="Martel Sans" pitchFamily="34" charset="-122"/>
                <a:cs typeface="Martel Sans" pitchFamily="34" charset="-120"/>
              </a:rPr>
              <a:t>Color-coded markers indicating success vs. failure.</a:t>
            </a:r>
            <a:endParaRPr lang="en-US" sz="1600" dirty="0"/>
          </a:p>
        </p:txBody>
      </p:sp>
      <p:pic>
        <p:nvPicPr>
          <p:cNvPr id="9" name="Image 1" descr="preencoded.png"/>
          <p:cNvPicPr>
            <a:picLocks noChangeAspect="1"/>
          </p:cNvPicPr>
          <p:nvPr/>
        </p:nvPicPr>
        <p:blipFill>
          <a:blip r:embed="rId4"/>
          <a:stretch>
            <a:fillRect/>
          </a:stretch>
        </p:blipFill>
        <p:spPr>
          <a:xfrm>
            <a:off x="5215652" y="1767840"/>
            <a:ext cx="4198977" cy="4198977"/>
          </a:xfrm>
          <a:prstGeom prst="rect">
            <a:avLst/>
          </a:prstGeom>
        </p:spPr>
      </p:pic>
      <p:sp>
        <p:nvSpPr>
          <p:cNvPr id="10" name="Text 6"/>
          <p:cNvSpPr/>
          <p:nvPr/>
        </p:nvSpPr>
        <p:spPr>
          <a:xfrm>
            <a:off x="8192512" y="2533471"/>
            <a:ext cx="130493" cy="412790"/>
          </a:xfrm>
          <a:prstGeom prst="rect">
            <a:avLst/>
          </a:prstGeom>
          <a:noFill/>
          <a:ln/>
        </p:spPr>
        <p:txBody>
          <a:bodyPr wrap="none" lIns="0" tIns="0" rIns="0" bIns="0" rtlCol="0" anchor="t"/>
          <a:lstStyle/>
          <a:p>
            <a:pPr marL="0" indent="0">
              <a:lnSpc>
                <a:spcPts val="3250"/>
              </a:lnSpc>
              <a:buNone/>
            </a:pPr>
            <a:r>
              <a:rPr lang="en-US" sz="2000" dirty="0">
                <a:solidFill>
                  <a:srgbClr val="2C3249"/>
                </a:solidFill>
                <a:latin typeface="Kanit Light" pitchFamily="34" charset="0"/>
                <a:ea typeface="Kanit Light" pitchFamily="34" charset="-122"/>
                <a:cs typeface="Kanit Light" pitchFamily="34" charset="-120"/>
              </a:rPr>
              <a:t>2</a:t>
            </a:r>
            <a:endParaRPr lang="en-US" sz="2000" dirty="0"/>
          </a:p>
        </p:txBody>
      </p:sp>
      <p:sp>
        <p:nvSpPr>
          <p:cNvPr id="11" name="Text 7"/>
          <p:cNvSpPr/>
          <p:nvPr/>
        </p:nvSpPr>
        <p:spPr>
          <a:xfrm>
            <a:off x="9724192" y="4441269"/>
            <a:ext cx="2579727" cy="322421"/>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Active Locations</a:t>
            </a:r>
            <a:endParaRPr lang="en-US" sz="2000" dirty="0"/>
          </a:p>
        </p:txBody>
      </p:sp>
      <p:sp>
        <p:nvSpPr>
          <p:cNvPr id="12" name="Text 8"/>
          <p:cNvSpPr/>
          <p:nvPr/>
        </p:nvSpPr>
        <p:spPr>
          <a:xfrm>
            <a:off x="9724192" y="4887516"/>
            <a:ext cx="4183975" cy="660083"/>
          </a:xfrm>
          <a:prstGeom prst="rect">
            <a:avLst/>
          </a:prstGeom>
          <a:noFill/>
          <a:ln/>
        </p:spPr>
        <p:txBody>
          <a:bodyPr wrap="square" lIns="0" tIns="0" rIns="0" bIns="0" rtlCol="0" anchor="t"/>
          <a:lstStyle/>
          <a:p>
            <a:pPr marL="0" indent="0" algn="l">
              <a:lnSpc>
                <a:spcPts val="2600"/>
              </a:lnSpc>
              <a:buNone/>
            </a:pPr>
            <a:r>
              <a:rPr lang="en-US" sz="1600" dirty="0">
                <a:solidFill>
                  <a:srgbClr val="2C3249"/>
                </a:solidFill>
                <a:latin typeface="Martel Sans" pitchFamily="34" charset="0"/>
                <a:ea typeface="Martel Sans" pitchFamily="34" charset="-122"/>
                <a:cs typeface="Martel Sans" pitchFamily="34" charset="-120"/>
              </a:rPr>
              <a:t>Insights into the most active launch locations.</a:t>
            </a:r>
            <a:endParaRPr lang="en-US" sz="1600" dirty="0"/>
          </a:p>
        </p:txBody>
      </p:sp>
      <p:pic>
        <p:nvPicPr>
          <p:cNvPr id="13" name="Image 2" descr="preencoded.png"/>
          <p:cNvPicPr>
            <a:picLocks noChangeAspect="1"/>
          </p:cNvPicPr>
          <p:nvPr/>
        </p:nvPicPr>
        <p:blipFill>
          <a:blip r:embed="rId5"/>
          <a:stretch>
            <a:fillRect/>
          </a:stretch>
        </p:blipFill>
        <p:spPr>
          <a:xfrm>
            <a:off x="5215652" y="1767840"/>
            <a:ext cx="4198977" cy="4198977"/>
          </a:xfrm>
          <a:prstGeom prst="rect">
            <a:avLst/>
          </a:prstGeom>
        </p:spPr>
      </p:pic>
      <p:sp>
        <p:nvSpPr>
          <p:cNvPr id="14" name="Text 9"/>
          <p:cNvSpPr/>
          <p:nvPr/>
        </p:nvSpPr>
        <p:spPr>
          <a:xfrm>
            <a:off x="7753767" y="5041047"/>
            <a:ext cx="132636" cy="412790"/>
          </a:xfrm>
          <a:prstGeom prst="rect">
            <a:avLst/>
          </a:prstGeom>
          <a:noFill/>
          <a:ln/>
        </p:spPr>
        <p:txBody>
          <a:bodyPr wrap="none" lIns="0" tIns="0" rIns="0" bIns="0" rtlCol="0" anchor="t"/>
          <a:lstStyle/>
          <a:p>
            <a:pPr marL="0" indent="0">
              <a:lnSpc>
                <a:spcPts val="3250"/>
              </a:lnSpc>
              <a:buNone/>
            </a:pPr>
            <a:r>
              <a:rPr lang="en-US" sz="2000" dirty="0">
                <a:solidFill>
                  <a:srgbClr val="2C3249"/>
                </a:solidFill>
                <a:latin typeface="Kanit Light" pitchFamily="34" charset="0"/>
                <a:ea typeface="Kanit Light" pitchFamily="34" charset="-122"/>
                <a:cs typeface="Kanit Light" pitchFamily="34" charset="-120"/>
              </a:rPr>
              <a:t>3</a:t>
            </a:r>
            <a:endParaRPr lang="en-US" sz="2000" dirty="0"/>
          </a:p>
        </p:txBody>
      </p:sp>
      <p:sp>
        <p:nvSpPr>
          <p:cNvPr id="15" name="Text 10"/>
          <p:cNvSpPr/>
          <p:nvPr/>
        </p:nvSpPr>
        <p:spPr>
          <a:xfrm>
            <a:off x="722233" y="6198989"/>
            <a:ext cx="13185934" cy="1320165"/>
          </a:xfrm>
          <a:prstGeom prst="rect">
            <a:avLst/>
          </a:prstGeom>
          <a:noFill/>
          <a:ln/>
        </p:spPr>
        <p:txBody>
          <a:bodyPr wrap="square" lIns="0" tIns="0" rIns="0" bIns="0" rtlCol="0" anchor="t"/>
          <a:lstStyle/>
          <a:p>
            <a:pPr marL="0" indent="0">
              <a:lnSpc>
                <a:spcPts val="2600"/>
              </a:lnSpc>
              <a:buNone/>
            </a:pPr>
            <a:r>
              <a:rPr lang="en-US" sz="1600" dirty="0">
                <a:solidFill>
                  <a:srgbClr val="2C3249"/>
                </a:solidFill>
                <a:latin typeface="Martel Sans" pitchFamily="34" charset="0"/>
                <a:ea typeface="Martel Sans" pitchFamily="34" charset="-122"/>
                <a:cs typeface="Martel Sans" pitchFamily="34" charset="-120"/>
              </a:rPr>
              <a:t>The integration of Folium allowed for the creation of an interactive geospatial map displaying all SpaceX launch sites. Color-coded markers were used to differentiate between successful and failed missions, offering immediate visual insights into site-specific performance. The map provided valuable insights into the most active launch locations and their corresponding success rates, enhancing our understanding of the geographical factors influencing mission outcomes.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a blue line&#10;&#10;Description automatically generated">
            <a:extLst>
              <a:ext uri="{FF2B5EF4-FFF2-40B4-BE49-F238E27FC236}">
                <a16:creationId xmlns:a16="http://schemas.microsoft.com/office/drawing/2014/main" id="{A2CA1427-C6EA-688B-5F8D-F36CED50DF48}"/>
              </a:ext>
            </a:extLst>
          </p:cNvPr>
          <p:cNvPicPr>
            <a:picLocks noChangeAspect="1"/>
          </p:cNvPicPr>
          <p:nvPr/>
        </p:nvPicPr>
        <p:blipFill>
          <a:blip r:embed="rId2"/>
          <a:stretch>
            <a:fillRect/>
          </a:stretch>
        </p:blipFill>
        <p:spPr>
          <a:xfrm>
            <a:off x="575733" y="438152"/>
            <a:ext cx="6552983" cy="3575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map of the united states&#10;&#10;Description automatically generated">
            <a:extLst>
              <a:ext uri="{FF2B5EF4-FFF2-40B4-BE49-F238E27FC236}">
                <a16:creationId xmlns:a16="http://schemas.microsoft.com/office/drawing/2014/main" id="{E2117FFE-FBF7-4432-A545-53EC430E8874}"/>
              </a:ext>
            </a:extLst>
          </p:cNvPr>
          <p:cNvPicPr>
            <a:picLocks noChangeAspect="1"/>
          </p:cNvPicPr>
          <p:nvPr/>
        </p:nvPicPr>
        <p:blipFill>
          <a:blip r:embed="rId3"/>
          <a:stretch>
            <a:fillRect/>
          </a:stretch>
        </p:blipFill>
        <p:spPr>
          <a:xfrm>
            <a:off x="7501686" y="438152"/>
            <a:ext cx="5958417" cy="3575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map of a city&#10;&#10;Description automatically generated">
            <a:extLst>
              <a:ext uri="{FF2B5EF4-FFF2-40B4-BE49-F238E27FC236}">
                <a16:creationId xmlns:a16="http://schemas.microsoft.com/office/drawing/2014/main" id="{3C583BEC-7BBE-389F-DA1C-3F67158BEB34}"/>
              </a:ext>
            </a:extLst>
          </p:cNvPr>
          <p:cNvPicPr>
            <a:picLocks noChangeAspect="1"/>
          </p:cNvPicPr>
          <p:nvPr/>
        </p:nvPicPr>
        <p:blipFill>
          <a:blip r:embed="rId4"/>
          <a:stretch>
            <a:fillRect/>
          </a:stretch>
        </p:blipFill>
        <p:spPr>
          <a:xfrm>
            <a:off x="575732" y="4166946"/>
            <a:ext cx="6552983" cy="37409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map of the united states with a location pin&#10;&#10;Description automatically generated">
            <a:extLst>
              <a:ext uri="{FF2B5EF4-FFF2-40B4-BE49-F238E27FC236}">
                <a16:creationId xmlns:a16="http://schemas.microsoft.com/office/drawing/2014/main" id="{C87137F2-8852-9F72-EFA1-F0FA29563839}"/>
              </a:ext>
            </a:extLst>
          </p:cNvPr>
          <p:cNvPicPr>
            <a:picLocks noChangeAspect="1"/>
          </p:cNvPicPr>
          <p:nvPr/>
        </p:nvPicPr>
        <p:blipFill>
          <a:blip r:embed="rId5"/>
          <a:stretch>
            <a:fillRect/>
          </a:stretch>
        </p:blipFill>
        <p:spPr>
          <a:xfrm>
            <a:off x="7501686" y="4303640"/>
            <a:ext cx="5958417" cy="36042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9082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570375" y="192502"/>
            <a:ext cx="6501527" cy="606147"/>
          </a:xfrm>
          <a:prstGeom prst="rect">
            <a:avLst/>
          </a:prstGeom>
          <a:noFill/>
          <a:ln/>
        </p:spPr>
        <p:txBody>
          <a:bodyPr wrap="none" lIns="0" tIns="0" rIns="0" bIns="0" rtlCol="0" anchor="t"/>
          <a:lstStyle/>
          <a:p>
            <a:pPr marL="0" indent="0">
              <a:lnSpc>
                <a:spcPts val="4750"/>
              </a:lnSpc>
              <a:buNone/>
            </a:pPr>
            <a:r>
              <a:rPr lang="en-US" sz="3800" dirty="0">
                <a:solidFill>
                  <a:srgbClr val="272D45"/>
                </a:solidFill>
                <a:latin typeface="Kanit Light" pitchFamily="34" charset="0"/>
                <a:ea typeface="Kanit Light" pitchFamily="34" charset="-122"/>
                <a:cs typeface="Kanit Light" pitchFamily="34" charset="-120"/>
              </a:rPr>
              <a:t>Plotly Dash Dashboard Results</a:t>
            </a:r>
            <a:endParaRPr lang="en-US" sz="3800" dirty="0"/>
          </a:p>
        </p:txBody>
      </p:sp>
      <p:sp>
        <p:nvSpPr>
          <p:cNvPr id="4" name="Text 1"/>
          <p:cNvSpPr/>
          <p:nvPr/>
        </p:nvSpPr>
        <p:spPr>
          <a:xfrm>
            <a:off x="678894" y="5484619"/>
            <a:ext cx="2424708" cy="303133"/>
          </a:xfrm>
          <a:prstGeom prst="rect">
            <a:avLst/>
          </a:prstGeom>
          <a:noFill/>
          <a:ln/>
        </p:spPr>
        <p:txBody>
          <a:bodyPr wrap="none" lIns="0" tIns="0" rIns="0" bIns="0" rtlCol="0" anchor="t"/>
          <a:lstStyle/>
          <a:p>
            <a:pPr marL="0" indent="0" algn="l">
              <a:lnSpc>
                <a:spcPts val="2350"/>
              </a:lnSpc>
              <a:buNone/>
            </a:pPr>
            <a:r>
              <a:rPr lang="en-US" sz="1900" dirty="0">
                <a:solidFill>
                  <a:srgbClr val="2C3249"/>
                </a:solidFill>
                <a:latin typeface="Kanit Light" pitchFamily="34" charset="0"/>
                <a:ea typeface="Kanit Light" pitchFamily="34" charset="-122"/>
                <a:cs typeface="Kanit Light" pitchFamily="34" charset="-120"/>
              </a:rPr>
              <a:t>Dashboard Features</a:t>
            </a:r>
            <a:endParaRPr lang="en-US" sz="1900" dirty="0"/>
          </a:p>
        </p:txBody>
      </p:sp>
      <p:sp>
        <p:nvSpPr>
          <p:cNvPr id="5" name="Text 2"/>
          <p:cNvSpPr/>
          <p:nvPr/>
        </p:nvSpPr>
        <p:spPr>
          <a:xfrm>
            <a:off x="678894" y="5904076"/>
            <a:ext cx="6490811" cy="62055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Dropdown filter for launch sites. Pie chart for total successful launches. Scatter plot showing payload vs. success outcomes.</a:t>
            </a:r>
            <a:endParaRPr lang="en-US" sz="1500" dirty="0"/>
          </a:p>
        </p:txBody>
      </p:sp>
      <p:sp>
        <p:nvSpPr>
          <p:cNvPr id="7" name="Text 3"/>
          <p:cNvSpPr/>
          <p:nvPr/>
        </p:nvSpPr>
        <p:spPr>
          <a:xfrm>
            <a:off x="7460575" y="5484738"/>
            <a:ext cx="2424708" cy="303133"/>
          </a:xfrm>
          <a:prstGeom prst="rect">
            <a:avLst/>
          </a:prstGeom>
          <a:noFill/>
          <a:ln/>
        </p:spPr>
        <p:txBody>
          <a:bodyPr wrap="none" lIns="0" tIns="0" rIns="0" bIns="0" rtlCol="0" anchor="t"/>
          <a:lstStyle/>
          <a:p>
            <a:pPr marL="0" indent="0" algn="l">
              <a:lnSpc>
                <a:spcPts val="2350"/>
              </a:lnSpc>
              <a:buNone/>
            </a:pPr>
            <a:r>
              <a:rPr lang="en-US" sz="1900" dirty="0">
                <a:solidFill>
                  <a:srgbClr val="2C3249"/>
                </a:solidFill>
                <a:latin typeface="Kanit Light" pitchFamily="34" charset="0"/>
                <a:ea typeface="Kanit Light" pitchFamily="34" charset="-122"/>
                <a:cs typeface="Kanit Light" pitchFamily="34" charset="-120"/>
              </a:rPr>
              <a:t>Insights Gained</a:t>
            </a:r>
            <a:endParaRPr lang="en-US" sz="1900" dirty="0"/>
          </a:p>
        </p:txBody>
      </p:sp>
      <p:sp>
        <p:nvSpPr>
          <p:cNvPr id="8" name="Text 4"/>
          <p:cNvSpPr/>
          <p:nvPr/>
        </p:nvSpPr>
        <p:spPr>
          <a:xfrm>
            <a:off x="7460575" y="5904195"/>
            <a:ext cx="6490930" cy="62055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Launch site-wise success distribution. Payload mass affects landing success. Booster versions play a role in reusability.</a:t>
            </a:r>
            <a:endParaRPr lang="en-US" sz="1500" dirty="0"/>
          </a:p>
        </p:txBody>
      </p:sp>
      <p:sp>
        <p:nvSpPr>
          <p:cNvPr id="9" name="Text 5"/>
          <p:cNvSpPr/>
          <p:nvPr/>
        </p:nvSpPr>
        <p:spPr>
          <a:xfrm>
            <a:off x="678894" y="6742871"/>
            <a:ext cx="13272611" cy="1241108"/>
          </a:xfrm>
          <a:prstGeom prst="rect">
            <a:avLst/>
          </a:prstGeom>
          <a:noFill/>
          <a:ln/>
        </p:spPr>
        <p:txBody>
          <a:bodyPr wrap="square" lIns="0" tIns="0" rIns="0" bIns="0" rtlCol="0" anchor="t"/>
          <a:lstStyle/>
          <a:p>
            <a:pPr marL="0" indent="0">
              <a:lnSpc>
                <a:spcPts val="2400"/>
              </a:lnSpc>
              <a:buNone/>
            </a:pPr>
            <a:r>
              <a:rPr lang="en-US" sz="1500" dirty="0">
                <a:solidFill>
                  <a:srgbClr val="2C3249"/>
                </a:solidFill>
                <a:latin typeface="Martel Sans" pitchFamily="34" charset="0"/>
                <a:ea typeface="Martel Sans" pitchFamily="34" charset="-122"/>
                <a:cs typeface="Martel Sans" pitchFamily="34" charset="-120"/>
              </a:rPr>
              <a:t>The Plotly Dash dashboard provided a dynamic and interactive platform for exploring SpaceX launch data. Features included dropdown filters for launch sites, pie charts illustrating total successful launches, and scatter plots visualizing payload versus success outcomes. Insights gained from the dashboard revealed the launch site-wise success distribution, the influence of payload mass on landing success, and the role of booster versions in reusability, offering a comprehensive overview of key mission parameters and their impacts.</a:t>
            </a:r>
            <a:endParaRPr lang="en-US" sz="1500" dirty="0"/>
          </a:p>
        </p:txBody>
      </p:sp>
      <p:pic>
        <p:nvPicPr>
          <p:cNvPr id="11" name="Picture 10" descr="A screenshot of a computer&#10;&#10;Description automatically generated">
            <a:extLst>
              <a:ext uri="{FF2B5EF4-FFF2-40B4-BE49-F238E27FC236}">
                <a16:creationId xmlns:a16="http://schemas.microsoft.com/office/drawing/2014/main" id="{80D8ED29-8F67-0560-5754-6676820A9620}"/>
              </a:ext>
            </a:extLst>
          </p:cNvPr>
          <p:cNvPicPr>
            <a:picLocks noChangeAspect="1"/>
          </p:cNvPicPr>
          <p:nvPr/>
        </p:nvPicPr>
        <p:blipFill rotWithShape="1">
          <a:blip r:embed="rId3"/>
          <a:srcRect t="12729"/>
          <a:stretch/>
        </p:blipFill>
        <p:spPr>
          <a:xfrm>
            <a:off x="2647743" y="848063"/>
            <a:ext cx="7772400" cy="44053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14871CA-36F5-8086-F917-80A70D836727}"/>
              </a:ext>
            </a:extLst>
          </p:cNvPr>
          <p:cNvSpPr/>
          <p:nvPr/>
        </p:nvSpPr>
        <p:spPr>
          <a:xfrm>
            <a:off x="793790" y="448047"/>
            <a:ext cx="9584174"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Model Performance Comparison</a:t>
            </a:r>
            <a:endParaRPr lang="en-US" sz="4450" dirty="0"/>
          </a:p>
        </p:txBody>
      </p:sp>
      <p:sp>
        <p:nvSpPr>
          <p:cNvPr id="3" name="Text 1">
            <a:extLst>
              <a:ext uri="{FF2B5EF4-FFF2-40B4-BE49-F238E27FC236}">
                <a16:creationId xmlns:a16="http://schemas.microsoft.com/office/drawing/2014/main" id="{AA393D64-596D-F2E8-36B1-0129AA233A58}"/>
              </a:ext>
            </a:extLst>
          </p:cNvPr>
          <p:cNvSpPr/>
          <p:nvPr/>
        </p:nvSpPr>
        <p:spPr>
          <a:xfrm>
            <a:off x="793790" y="172380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Decision Tree</a:t>
            </a:r>
            <a:endParaRPr lang="en-US" sz="2200" dirty="0"/>
          </a:p>
        </p:txBody>
      </p:sp>
      <p:sp>
        <p:nvSpPr>
          <p:cNvPr id="4" name="Text 2">
            <a:extLst>
              <a:ext uri="{FF2B5EF4-FFF2-40B4-BE49-F238E27FC236}">
                <a16:creationId xmlns:a16="http://schemas.microsoft.com/office/drawing/2014/main" id="{5876311A-D4CF-B954-DB23-2CFA561CE805}"/>
              </a:ext>
            </a:extLst>
          </p:cNvPr>
          <p:cNvSpPr/>
          <p:nvPr/>
        </p:nvSpPr>
        <p:spPr>
          <a:xfrm>
            <a:off x="793790" y="2304946"/>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Achieved the highest test accuracy: 0.8893. Best-performing model with clear decision boundaries.</a:t>
            </a:r>
            <a:endParaRPr lang="en-US" sz="1750" dirty="0"/>
          </a:p>
        </p:txBody>
      </p:sp>
      <p:sp>
        <p:nvSpPr>
          <p:cNvPr id="5" name="Text 3">
            <a:extLst>
              <a:ext uri="{FF2B5EF4-FFF2-40B4-BE49-F238E27FC236}">
                <a16:creationId xmlns:a16="http://schemas.microsoft.com/office/drawing/2014/main" id="{7521D9FE-295E-047F-D9B6-EC6EBD948F53}"/>
              </a:ext>
            </a:extLst>
          </p:cNvPr>
          <p:cNvSpPr/>
          <p:nvPr/>
        </p:nvSpPr>
        <p:spPr>
          <a:xfrm>
            <a:off x="4200406" y="1723802"/>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Support Vector Machine</a:t>
            </a:r>
            <a:endParaRPr lang="en-US" sz="2200" dirty="0"/>
          </a:p>
        </p:txBody>
      </p:sp>
      <p:sp>
        <p:nvSpPr>
          <p:cNvPr id="6" name="Text 4">
            <a:extLst>
              <a:ext uri="{FF2B5EF4-FFF2-40B4-BE49-F238E27FC236}">
                <a16:creationId xmlns:a16="http://schemas.microsoft.com/office/drawing/2014/main" id="{46E28E48-0562-6967-38F7-37EA8818C166}"/>
              </a:ext>
            </a:extLst>
          </p:cNvPr>
          <p:cNvSpPr/>
          <p:nvPr/>
        </p:nvSpPr>
        <p:spPr>
          <a:xfrm>
            <a:off x="4200406" y="2659276"/>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Test accuracy of 0.8482. Effective at handling complex data relationships.</a:t>
            </a:r>
            <a:endParaRPr lang="en-US" sz="1750" dirty="0"/>
          </a:p>
        </p:txBody>
      </p:sp>
      <p:sp>
        <p:nvSpPr>
          <p:cNvPr id="7" name="Text 5">
            <a:extLst>
              <a:ext uri="{FF2B5EF4-FFF2-40B4-BE49-F238E27FC236}">
                <a16:creationId xmlns:a16="http://schemas.microsoft.com/office/drawing/2014/main" id="{FADE332F-71C9-63CE-848E-D869287F150C}"/>
              </a:ext>
            </a:extLst>
          </p:cNvPr>
          <p:cNvSpPr/>
          <p:nvPr/>
        </p:nvSpPr>
        <p:spPr>
          <a:xfrm>
            <a:off x="7607022" y="172380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Logistic Regression</a:t>
            </a:r>
            <a:endParaRPr lang="en-US" sz="2200" dirty="0"/>
          </a:p>
        </p:txBody>
      </p:sp>
      <p:sp>
        <p:nvSpPr>
          <p:cNvPr id="8" name="Text 6">
            <a:extLst>
              <a:ext uri="{FF2B5EF4-FFF2-40B4-BE49-F238E27FC236}">
                <a16:creationId xmlns:a16="http://schemas.microsoft.com/office/drawing/2014/main" id="{2B5E253A-6B13-D81C-2EF3-0364CBDC513B}"/>
              </a:ext>
            </a:extLst>
          </p:cNvPr>
          <p:cNvSpPr/>
          <p:nvPr/>
        </p:nvSpPr>
        <p:spPr>
          <a:xfrm>
            <a:off x="7607022" y="2304946"/>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Test accuracy of 0.8464. Provides probability estimates for launch outcomes.</a:t>
            </a:r>
            <a:endParaRPr lang="en-US" sz="1750" dirty="0"/>
          </a:p>
        </p:txBody>
      </p:sp>
      <p:sp>
        <p:nvSpPr>
          <p:cNvPr id="9" name="Text 7">
            <a:extLst>
              <a:ext uri="{FF2B5EF4-FFF2-40B4-BE49-F238E27FC236}">
                <a16:creationId xmlns:a16="http://schemas.microsoft.com/office/drawing/2014/main" id="{8E0E6869-171F-8AF4-2668-0F9C00F5E60A}"/>
              </a:ext>
            </a:extLst>
          </p:cNvPr>
          <p:cNvSpPr/>
          <p:nvPr/>
        </p:nvSpPr>
        <p:spPr>
          <a:xfrm>
            <a:off x="11013638" y="1723802"/>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K-Nearest Neighbors</a:t>
            </a:r>
            <a:endParaRPr lang="en-US" sz="2200" dirty="0"/>
          </a:p>
        </p:txBody>
      </p:sp>
      <p:sp>
        <p:nvSpPr>
          <p:cNvPr id="10" name="Text 8">
            <a:extLst>
              <a:ext uri="{FF2B5EF4-FFF2-40B4-BE49-F238E27FC236}">
                <a16:creationId xmlns:a16="http://schemas.microsoft.com/office/drawing/2014/main" id="{42FE42AC-BB28-63C0-0486-FAA4A99F1F69}"/>
              </a:ext>
            </a:extLst>
          </p:cNvPr>
          <p:cNvSpPr/>
          <p:nvPr/>
        </p:nvSpPr>
        <p:spPr>
          <a:xfrm>
            <a:off x="11013638" y="2659276"/>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Test accuracy of 0.8482. Performance is sensitive to hyperparameter tuning.</a:t>
            </a:r>
            <a:endParaRPr lang="en-US" sz="1750" dirty="0"/>
          </a:p>
        </p:txBody>
      </p:sp>
      <p:pic>
        <p:nvPicPr>
          <p:cNvPr id="12" name="Picture 11" descr="A graph of a diagram&#10;&#10;Description automatically generated with medium confidence">
            <a:extLst>
              <a:ext uri="{FF2B5EF4-FFF2-40B4-BE49-F238E27FC236}">
                <a16:creationId xmlns:a16="http://schemas.microsoft.com/office/drawing/2014/main" id="{70F55271-3BFE-3A2D-FC62-01BDA863A2A4}"/>
              </a:ext>
            </a:extLst>
          </p:cNvPr>
          <p:cNvPicPr>
            <a:picLocks noChangeAspect="1"/>
          </p:cNvPicPr>
          <p:nvPr/>
        </p:nvPicPr>
        <p:blipFill rotWithShape="1">
          <a:blip r:embed="rId2"/>
          <a:srcRect r="18242"/>
          <a:stretch/>
        </p:blipFill>
        <p:spPr>
          <a:xfrm>
            <a:off x="7919923" y="4368799"/>
            <a:ext cx="4328628" cy="3633127"/>
          </a:xfrm>
          <a:prstGeom prst="rect">
            <a:avLst/>
          </a:prstGeom>
        </p:spPr>
      </p:pic>
      <p:sp>
        <p:nvSpPr>
          <p:cNvPr id="18" name="Text 3">
            <a:extLst>
              <a:ext uri="{FF2B5EF4-FFF2-40B4-BE49-F238E27FC236}">
                <a16:creationId xmlns:a16="http://schemas.microsoft.com/office/drawing/2014/main" id="{2895BF25-7140-A391-40DB-36886CFB3AA9}"/>
              </a:ext>
            </a:extLst>
          </p:cNvPr>
          <p:cNvSpPr/>
          <p:nvPr/>
        </p:nvSpPr>
        <p:spPr>
          <a:xfrm>
            <a:off x="3365002" y="5608028"/>
            <a:ext cx="4554921" cy="1154668"/>
          </a:xfrm>
          <a:prstGeom prst="rect">
            <a:avLst/>
          </a:prstGeom>
          <a:noFill/>
          <a:ln/>
        </p:spPr>
        <p:txBody>
          <a:bodyPr wrap="square" lIns="0" tIns="0" rIns="0" bIns="0" rtlCol="0" anchor="t"/>
          <a:lstStyle/>
          <a:p>
            <a:pPr marL="0" indent="0">
              <a:lnSpc>
                <a:spcPts val="2750"/>
              </a:lnSpc>
              <a:buNone/>
            </a:pPr>
            <a:r>
              <a:rPr lang="en-US" sz="2800" dirty="0">
                <a:solidFill>
                  <a:srgbClr val="403CCF"/>
                </a:solidFill>
                <a:latin typeface="Libre Baskerville" pitchFamily="34" charset="0"/>
                <a:ea typeface="Libre Baskerville" pitchFamily="34" charset="-122"/>
                <a:cs typeface="Libre Baskerville" pitchFamily="34" charset="-120"/>
              </a:rPr>
              <a:t>Confusion matric of Decision tree</a:t>
            </a:r>
            <a:endParaRPr lang="en-US" sz="2800" dirty="0"/>
          </a:p>
        </p:txBody>
      </p:sp>
    </p:spTree>
    <p:extLst>
      <p:ext uri="{BB962C8B-B14F-4D97-AF65-F5344CB8AC3E}">
        <p14:creationId xmlns:p14="http://schemas.microsoft.com/office/powerpoint/2010/main" val="374858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549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Future Directions</a:t>
            </a:r>
            <a:endParaRPr lang="en-US" sz="4450" dirty="0"/>
          </a:p>
        </p:txBody>
      </p:sp>
      <p:pic>
        <p:nvPicPr>
          <p:cNvPr id="4" name="Image 1" descr="preencoded.png"/>
          <p:cNvPicPr>
            <a:picLocks noChangeAspect="1"/>
          </p:cNvPicPr>
          <p:nvPr/>
        </p:nvPicPr>
        <p:blipFill>
          <a:blip r:embed="rId4"/>
          <a:stretch>
            <a:fillRect/>
          </a:stretch>
        </p:blipFill>
        <p:spPr>
          <a:xfrm>
            <a:off x="793790" y="2134433"/>
            <a:ext cx="1134070" cy="1669852"/>
          </a:xfrm>
          <a:prstGeom prst="rect">
            <a:avLst/>
          </a:prstGeom>
        </p:spPr>
      </p:pic>
      <p:sp>
        <p:nvSpPr>
          <p:cNvPr id="5" name="Text 1"/>
          <p:cNvSpPr/>
          <p:nvPr/>
        </p:nvSpPr>
        <p:spPr>
          <a:xfrm>
            <a:off x="2268022" y="2361248"/>
            <a:ext cx="3679031"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Enhance Model Accuracy</a:t>
            </a:r>
            <a:endParaRPr lang="en-US" sz="2200" dirty="0"/>
          </a:p>
        </p:txBody>
      </p:sp>
      <p:sp>
        <p:nvSpPr>
          <p:cNvPr id="6" name="Text 2"/>
          <p:cNvSpPr/>
          <p:nvPr/>
        </p:nvSpPr>
        <p:spPr>
          <a:xfrm>
            <a:off x="2268022" y="2851666"/>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Explore advanced machine learning algorithms. Fine-tune parameters for optimal performance.</a:t>
            </a:r>
            <a:endParaRPr lang="en-US" sz="1750" dirty="0"/>
          </a:p>
        </p:txBody>
      </p:sp>
      <p:pic>
        <p:nvPicPr>
          <p:cNvPr id="7" name="Image 2" descr="preencoded.png"/>
          <p:cNvPicPr>
            <a:picLocks noChangeAspect="1"/>
          </p:cNvPicPr>
          <p:nvPr/>
        </p:nvPicPr>
        <p:blipFill>
          <a:blip r:embed="rId5"/>
          <a:stretch>
            <a:fillRect/>
          </a:stretch>
        </p:blipFill>
        <p:spPr>
          <a:xfrm>
            <a:off x="793790" y="3804285"/>
            <a:ext cx="1134070" cy="1669852"/>
          </a:xfrm>
          <a:prstGeom prst="rect">
            <a:avLst/>
          </a:prstGeom>
        </p:spPr>
      </p:pic>
      <p:sp>
        <p:nvSpPr>
          <p:cNvPr id="8" name="Text 3"/>
          <p:cNvSpPr/>
          <p:nvPr/>
        </p:nvSpPr>
        <p:spPr>
          <a:xfrm>
            <a:off x="2268022" y="40310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Expand Dataset</a:t>
            </a:r>
            <a:endParaRPr lang="en-US" sz="2200" dirty="0"/>
          </a:p>
        </p:txBody>
      </p:sp>
      <p:sp>
        <p:nvSpPr>
          <p:cNvPr id="9" name="Text 4"/>
          <p:cNvSpPr/>
          <p:nvPr/>
        </p:nvSpPr>
        <p:spPr>
          <a:xfrm>
            <a:off x="2268022" y="452151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Incorporate real-time data streams. Increase data volume for improved generalization.</a:t>
            </a:r>
            <a:endParaRPr lang="en-US" sz="1750" dirty="0"/>
          </a:p>
        </p:txBody>
      </p:sp>
      <p:pic>
        <p:nvPicPr>
          <p:cNvPr id="10" name="Image 3" descr="preencoded.png"/>
          <p:cNvPicPr>
            <a:picLocks noChangeAspect="1"/>
          </p:cNvPicPr>
          <p:nvPr/>
        </p:nvPicPr>
        <p:blipFill>
          <a:blip r:embed="rId6"/>
          <a:stretch>
            <a:fillRect/>
          </a:stretch>
        </p:blipFill>
        <p:spPr>
          <a:xfrm>
            <a:off x="793790" y="5474137"/>
            <a:ext cx="1134070" cy="1669852"/>
          </a:xfrm>
          <a:prstGeom prst="rect">
            <a:avLst/>
          </a:prstGeom>
        </p:spPr>
      </p:pic>
      <p:sp>
        <p:nvSpPr>
          <p:cNvPr id="11" name="Text 5"/>
          <p:cNvSpPr/>
          <p:nvPr/>
        </p:nvSpPr>
        <p:spPr>
          <a:xfrm>
            <a:off x="2268022" y="57009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Deep Learning</a:t>
            </a:r>
            <a:endParaRPr lang="en-US" sz="2200" dirty="0"/>
          </a:p>
        </p:txBody>
      </p:sp>
      <p:sp>
        <p:nvSpPr>
          <p:cNvPr id="12" name="Text 6"/>
          <p:cNvSpPr/>
          <p:nvPr/>
        </p:nvSpPr>
        <p:spPr>
          <a:xfrm>
            <a:off x="2268022" y="619136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Investigate deep learning architectures. Apply neural networks to predictive modeling.</a:t>
            </a:r>
            <a:endParaRPr lang="en-US" sz="1750" dirty="0"/>
          </a:p>
        </p:txBody>
      </p:sp>
      <p:sp>
        <p:nvSpPr>
          <p:cNvPr id="13" name="Text 0">
            <a:extLst>
              <a:ext uri="{FF2B5EF4-FFF2-40B4-BE49-F238E27FC236}">
                <a16:creationId xmlns:a16="http://schemas.microsoft.com/office/drawing/2014/main" id="{D3D72DFB-2293-ED6B-5C1E-373290EDBBEB}"/>
              </a:ext>
            </a:extLst>
          </p:cNvPr>
          <p:cNvSpPr/>
          <p:nvPr/>
        </p:nvSpPr>
        <p:spPr>
          <a:xfrm>
            <a:off x="793790" y="259080"/>
            <a:ext cx="9584174"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CONCLUSION</a:t>
            </a:r>
            <a:endParaRPr lang="en-US" sz="4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D9CCDEF-3A72-2922-D19D-D38AD57F1027}"/>
              </a:ext>
            </a:extLst>
          </p:cNvPr>
          <p:cNvSpPr/>
          <p:nvPr/>
        </p:nvSpPr>
        <p:spPr>
          <a:xfrm>
            <a:off x="7516324" y="7119780"/>
            <a:ext cx="9584174"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THANK YOU </a:t>
            </a:r>
            <a:endParaRPr lang="en-US" sz="4450" dirty="0"/>
          </a:p>
        </p:txBody>
      </p:sp>
      <p:sp>
        <p:nvSpPr>
          <p:cNvPr id="3" name="Text 0">
            <a:extLst>
              <a:ext uri="{FF2B5EF4-FFF2-40B4-BE49-F238E27FC236}">
                <a16:creationId xmlns:a16="http://schemas.microsoft.com/office/drawing/2014/main" id="{CABA984B-8EF5-C48C-D90C-F032FAEB8ECD}"/>
              </a:ext>
            </a:extLst>
          </p:cNvPr>
          <p:cNvSpPr/>
          <p:nvPr/>
        </p:nvSpPr>
        <p:spPr>
          <a:xfrm>
            <a:off x="517029" y="934733"/>
            <a:ext cx="9584174"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KEY TAKEAWAYS</a:t>
            </a:r>
            <a:endParaRPr lang="en-US" sz="4450" dirty="0"/>
          </a:p>
        </p:txBody>
      </p:sp>
      <p:pic>
        <p:nvPicPr>
          <p:cNvPr id="6" name="Image 1" descr="preencoded.png">
            <a:extLst>
              <a:ext uri="{FF2B5EF4-FFF2-40B4-BE49-F238E27FC236}">
                <a16:creationId xmlns:a16="http://schemas.microsoft.com/office/drawing/2014/main" id="{E6BA98EB-F72D-AEB7-F135-117A28E9837F}"/>
              </a:ext>
            </a:extLst>
          </p:cNvPr>
          <p:cNvPicPr>
            <a:picLocks noChangeAspect="1"/>
          </p:cNvPicPr>
          <p:nvPr/>
        </p:nvPicPr>
        <p:blipFill>
          <a:blip r:embed="rId2"/>
          <a:stretch>
            <a:fillRect/>
          </a:stretch>
        </p:blipFill>
        <p:spPr>
          <a:xfrm>
            <a:off x="793790" y="2134433"/>
            <a:ext cx="1134070" cy="1669852"/>
          </a:xfrm>
          <a:prstGeom prst="rect">
            <a:avLst/>
          </a:prstGeom>
        </p:spPr>
      </p:pic>
      <p:sp>
        <p:nvSpPr>
          <p:cNvPr id="7" name="Text 1">
            <a:extLst>
              <a:ext uri="{FF2B5EF4-FFF2-40B4-BE49-F238E27FC236}">
                <a16:creationId xmlns:a16="http://schemas.microsoft.com/office/drawing/2014/main" id="{D602816C-17A9-A8B1-7D59-DF30204A6EF9}"/>
              </a:ext>
            </a:extLst>
          </p:cNvPr>
          <p:cNvSpPr/>
          <p:nvPr/>
        </p:nvSpPr>
        <p:spPr>
          <a:xfrm>
            <a:off x="2268022" y="2361248"/>
            <a:ext cx="3679031" cy="354330"/>
          </a:xfrm>
          <a:prstGeom prst="rect">
            <a:avLst/>
          </a:prstGeom>
          <a:noFill/>
          <a:ln/>
        </p:spPr>
        <p:txBody>
          <a:bodyPr wrap="none" lIns="0" tIns="0" rIns="0" bIns="0" rtlCol="0" anchor="t"/>
          <a:lstStyle/>
          <a:p>
            <a:pPr algn="l"/>
            <a:r>
              <a:rPr lang="en-US" sz="3200" b="0" i="0" u="none" strike="noStrike" dirty="0">
                <a:solidFill>
                  <a:srgbClr val="000000"/>
                </a:solidFill>
                <a:effectLst/>
              </a:rPr>
              <a:t>Data-driven insights</a:t>
            </a:r>
          </a:p>
          <a:p>
            <a:pPr algn="l"/>
            <a:r>
              <a:rPr lang="en-US" sz="3200" b="0" i="0" u="none" strike="noStrike" dirty="0">
                <a:solidFill>
                  <a:srgbClr val="000000"/>
                </a:solidFill>
                <a:effectLst/>
              </a:rPr>
              <a:t> into SpaceX launch trends.</a:t>
            </a:r>
          </a:p>
        </p:txBody>
      </p:sp>
      <p:pic>
        <p:nvPicPr>
          <p:cNvPr id="9" name="Image 2" descr="preencoded.png">
            <a:extLst>
              <a:ext uri="{FF2B5EF4-FFF2-40B4-BE49-F238E27FC236}">
                <a16:creationId xmlns:a16="http://schemas.microsoft.com/office/drawing/2014/main" id="{51DCA1FF-0481-B148-53FE-4A9E03BFD42B}"/>
              </a:ext>
            </a:extLst>
          </p:cNvPr>
          <p:cNvPicPr>
            <a:picLocks noChangeAspect="1"/>
          </p:cNvPicPr>
          <p:nvPr/>
        </p:nvPicPr>
        <p:blipFill>
          <a:blip r:embed="rId3"/>
          <a:stretch>
            <a:fillRect/>
          </a:stretch>
        </p:blipFill>
        <p:spPr>
          <a:xfrm>
            <a:off x="793790" y="3804285"/>
            <a:ext cx="1134070" cy="1669852"/>
          </a:xfrm>
          <a:prstGeom prst="rect">
            <a:avLst/>
          </a:prstGeom>
        </p:spPr>
      </p:pic>
      <p:sp>
        <p:nvSpPr>
          <p:cNvPr id="10" name="Text 3">
            <a:extLst>
              <a:ext uri="{FF2B5EF4-FFF2-40B4-BE49-F238E27FC236}">
                <a16:creationId xmlns:a16="http://schemas.microsoft.com/office/drawing/2014/main" id="{AE7FD7AF-70BD-9064-D43A-3B2A4B690F24}"/>
              </a:ext>
            </a:extLst>
          </p:cNvPr>
          <p:cNvSpPr/>
          <p:nvPr/>
        </p:nvSpPr>
        <p:spPr>
          <a:xfrm>
            <a:off x="2268022" y="4031099"/>
            <a:ext cx="2835235" cy="354330"/>
          </a:xfrm>
          <a:prstGeom prst="rect">
            <a:avLst/>
          </a:prstGeom>
          <a:noFill/>
          <a:ln/>
        </p:spPr>
        <p:txBody>
          <a:bodyPr wrap="none" lIns="0" tIns="0" rIns="0" bIns="0" rtlCol="0" anchor="t"/>
          <a:lstStyle/>
          <a:p>
            <a:pPr algn="l"/>
            <a:r>
              <a:rPr lang="en-US" sz="3200" b="0" i="0" u="none" strike="noStrike" dirty="0">
                <a:solidFill>
                  <a:srgbClr val="000000"/>
                </a:solidFill>
                <a:effectLst/>
              </a:rPr>
              <a:t>Predictive modeling can </a:t>
            </a:r>
          </a:p>
          <a:p>
            <a:pPr algn="l"/>
            <a:r>
              <a:rPr lang="en-US" sz="3200" b="0" i="0" u="none" strike="noStrike" dirty="0">
                <a:solidFill>
                  <a:srgbClr val="000000"/>
                </a:solidFill>
                <a:effectLst/>
              </a:rPr>
              <a:t>assist future mission planning.</a:t>
            </a:r>
          </a:p>
        </p:txBody>
      </p:sp>
      <p:pic>
        <p:nvPicPr>
          <p:cNvPr id="12" name="Image 3" descr="preencoded.png">
            <a:extLst>
              <a:ext uri="{FF2B5EF4-FFF2-40B4-BE49-F238E27FC236}">
                <a16:creationId xmlns:a16="http://schemas.microsoft.com/office/drawing/2014/main" id="{27CC11D5-B6BC-D3C3-0FA5-76AC5519FAF6}"/>
              </a:ext>
            </a:extLst>
          </p:cNvPr>
          <p:cNvPicPr>
            <a:picLocks noChangeAspect="1"/>
          </p:cNvPicPr>
          <p:nvPr/>
        </p:nvPicPr>
        <p:blipFill>
          <a:blip r:embed="rId4"/>
          <a:stretch>
            <a:fillRect/>
          </a:stretch>
        </p:blipFill>
        <p:spPr>
          <a:xfrm>
            <a:off x="793790" y="5474137"/>
            <a:ext cx="1134070" cy="1669852"/>
          </a:xfrm>
          <a:prstGeom prst="rect">
            <a:avLst/>
          </a:prstGeom>
        </p:spPr>
      </p:pic>
      <p:sp>
        <p:nvSpPr>
          <p:cNvPr id="13" name="Text 5">
            <a:extLst>
              <a:ext uri="{FF2B5EF4-FFF2-40B4-BE49-F238E27FC236}">
                <a16:creationId xmlns:a16="http://schemas.microsoft.com/office/drawing/2014/main" id="{463F61F6-91F2-1BEE-1E59-EB7480DA8C66}"/>
              </a:ext>
            </a:extLst>
          </p:cNvPr>
          <p:cNvSpPr/>
          <p:nvPr/>
        </p:nvSpPr>
        <p:spPr>
          <a:xfrm>
            <a:off x="2177528" y="5700950"/>
            <a:ext cx="2835235" cy="354330"/>
          </a:xfrm>
          <a:prstGeom prst="rect">
            <a:avLst/>
          </a:prstGeom>
          <a:noFill/>
          <a:ln/>
        </p:spPr>
        <p:txBody>
          <a:bodyPr wrap="none" lIns="0" tIns="0" rIns="0" bIns="0" rtlCol="0" anchor="t"/>
          <a:lstStyle/>
          <a:p>
            <a:pPr algn="l"/>
            <a:r>
              <a:rPr lang="en-US" sz="3200" dirty="0">
                <a:solidFill>
                  <a:srgbClr val="000000"/>
                </a:solidFill>
              </a:rPr>
              <a:t>I</a:t>
            </a:r>
            <a:r>
              <a:rPr lang="en-US" sz="3200" b="0" i="0" u="none" strike="noStrike" dirty="0">
                <a:solidFill>
                  <a:srgbClr val="000000"/>
                </a:solidFill>
                <a:effectLst/>
              </a:rPr>
              <a:t>nteractive dashboards provide</a:t>
            </a:r>
          </a:p>
          <a:p>
            <a:pPr algn="l"/>
            <a:r>
              <a:rPr lang="en-US" sz="3200" b="0" i="0" u="none" strike="noStrike" dirty="0">
                <a:solidFill>
                  <a:srgbClr val="000000"/>
                </a:solidFill>
                <a:effectLst/>
              </a:rPr>
              <a:t> clear visualization for decision-making.</a:t>
            </a:r>
          </a:p>
        </p:txBody>
      </p:sp>
    </p:spTree>
    <p:extLst>
      <p:ext uri="{BB962C8B-B14F-4D97-AF65-F5344CB8AC3E}">
        <p14:creationId xmlns:p14="http://schemas.microsoft.com/office/powerpoint/2010/main" val="1975956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723543" y="3484721"/>
            <a:ext cx="5168146" cy="646033"/>
          </a:xfrm>
          <a:prstGeom prst="rect">
            <a:avLst/>
          </a:prstGeom>
          <a:noFill/>
          <a:ln/>
        </p:spPr>
        <p:txBody>
          <a:bodyPr wrap="none" lIns="0" tIns="0" rIns="0" bIns="0" rtlCol="0" anchor="t"/>
          <a:lstStyle/>
          <a:p>
            <a:pPr marL="0" indent="0">
              <a:lnSpc>
                <a:spcPts val="5050"/>
              </a:lnSpc>
              <a:buNone/>
            </a:pPr>
            <a:r>
              <a:rPr lang="en-US" sz="4050" dirty="0">
                <a:solidFill>
                  <a:srgbClr val="272D45"/>
                </a:solidFill>
                <a:latin typeface="Kanit Light" pitchFamily="34" charset="0"/>
                <a:ea typeface="Kanit Light" pitchFamily="34" charset="-122"/>
                <a:cs typeface="Kanit Light" pitchFamily="34" charset="-120"/>
              </a:rPr>
              <a:t>Executive Summary</a:t>
            </a:r>
            <a:endParaRPr lang="en-US" sz="4050" dirty="0"/>
          </a:p>
        </p:txBody>
      </p:sp>
      <p:sp>
        <p:nvSpPr>
          <p:cNvPr id="4" name="Shape 1"/>
          <p:cNvSpPr/>
          <p:nvPr/>
        </p:nvSpPr>
        <p:spPr>
          <a:xfrm>
            <a:off x="723543" y="4673322"/>
            <a:ext cx="465058" cy="465058"/>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5" name="Text 2"/>
          <p:cNvSpPr/>
          <p:nvPr/>
        </p:nvSpPr>
        <p:spPr>
          <a:xfrm>
            <a:off x="908923" y="4750832"/>
            <a:ext cx="94298" cy="310039"/>
          </a:xfrm>
          <a:prstGeom prst="rect">
            <a:avLst/>
          </a:prstGeom>
          <a:noFill/>
          <a:ln/>
        </p:spPr>
        <p:txBody>
          <a:bodyPr wrap="none" lIns="0" tIns="0" rIns="0" bIns="0" rtlCol="0" anchor="t"/>
          <a:lstStyle/>
          <a:p>
            <a:pPr marL="0" indent="0" algn="ctr">
              <a:lnSpc>
                <a:spcPts val="2400"/>
              </a:lnSpc>
              <a:buNone/>
            </a:pPr>
            <a:r>
              <a:rPr lang="en-US" sz="2400" dirty="0">
                <a:solidFill>
                  <a:srgbClr val="2C3249"/>
                </a:solidFill>
                <a:latin typeface="Kanit Light" pitchFamily="34" charset="0"/>
                <a:ea typeface="Kanit Light" pitchFamily="34" charset="-122"/>
                <a:cs typeface="Kanit Light" pitchFamily="34" charset="-120"/>
              </a:rPr>
              <a:t>1</a:t>
            </a:r>
            <a:endParaRPr lang="en-US" sz="2400" dirty="0"/>
          </a:p>
        </p:txBody>
      </p:sp>
      <p:sp>
        <p:nvSpPr>
          <p:cNvPr id="6" name="Text 3"/>
          <p:cNvSpPr/>
          <p:nvPr/>
        </p:nvSpPr>
        <p:spPr>
          <a:xfrm>
            <a:off x="1395293" y="4673322"/>
            <a:ext cx="2584013" cy="322898"/>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Objective</a:t>
            </a:r>
            <a:endParaRPr lang="en-US" sz="2000" dirty="0"/>
          </a:p>
        </p:txBody>
      </p:sp>
      <p:sp>
        <p:nvSpPr>
          <p:cNvPr id="7" name="Text 4"/>
          <p:cNvSpPr/>
          <p:nvPr/>
        </p:nvSpPr>
        <p:spPr>
          <a:xfrm>
            <a:off x="1395293" y="5120164"/>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2C3249"/>
                </a:solidFill>
                <a:latin typeface="Martel Sans" pitchFamily="34" charset="0"/>
                <a:ea typeface="Martel Sans" pitchFamily="34" charset="-122"/>
                <a:cs typeface="Martel Sans" pitchFamily="34" charset="-120"/>
              </a:rPr>
              <a:t>Analyze SpaceX launch data to extract insights, visualize patterns, and predict successful landings.</a:t>
            </a:r>
            <a:endParaRPr lang="en-US" sz="1600" dirty="0"/>
          </a:p>
        </p:txBody>
      </p:sp>
      <p:sp>
        <p:nvSpPr>
          <p:cNvPr id="8" name="Shape 5"/>
          <p:cNvSpPr/>
          <p:nvPr/>
        </p:nvSpPr>
        <p:spPr>
          <a:xfrm>
            <a:off x="7418546" y="4673322"/>
            <a:ext cx="465058" cy="465058"/>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9" name="Text 6"/>
          <p:cNvSpPr/>
          <p:nvPr/>
        </p:nvSpPr>
        <p:spPr>
          <a:xfrm>
            <a:off x="7572613" y="4750832"/>
            <a:ext cx="156924" cy="310039"/>
          </a:xfrm>
          <a:prstGeom prst="rect">
            <a:avLst/>
          </a:prstGeom>
          <a:noFill/>
          <a:ln/>
        </p:spPr>
        <p:txBody>
          <a:bodyPr wrap="none" lIns="0" tIns="0" rIns="0" bIns="0" rtlCol="0" anchor="t"/>
          <a:lstStyle/>
          <a:p>
            <a:pPr marL="0" indent="0" algn="ctr">
              <a:lnSpc>
                <a:spcPts val="2400"/>
              </a:lnSpc>
              <a:buNone/>
            </a:pPr>
            <a:r>
              <a:rPr lang="en-US" sz="2400" dirty="0">
                <a:solidFill>
                  <a:srgbClr val="2C3249"/>
                </a:solidFill>
                <a:latin typeface="Kanit Light" pitchFamily="34" charset="0"/>
                <a:ea typeface="Kanit Light" pitchFamily="34" charset="-122"/>
                <a:cs typeface="Kanit Light" pitchFamily="34" charset="-120"/>
              </a:rPr>
              <a:t>2</a:t>
            </a:r>
            <a:endParaRPr lang="en-US" sz="2400" dirty="0"/>
          </a:p>
        </p:txBody>
      </p:sp>
      <p:sp>
        <p:nvSpPr>
          <p:cNvPr id="10" name="Text 7"/>
          <p:cNvSpPr/>
          <p:nvPr/>
        </p:nvSpPr>
        <p:spPr>
          <a:xfrm>
            <a:off x="8090297" y="4673322"/>
            <a:ext cx="2584013" cy="322898"/>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Key Findings</a:t>
            </a:r>
            <a:endParaRPr lang="en-US" sz="2000" dirty="0"/>
          </a:p>
        </p:txBody>
      </p:sp>
      <p:sp>
        <p:nvSpPr>
          <p:cNvPr id="11" name="Text 8"/>
          <p:cNvSpPr/>
          <p:nvPr/>
        </p:nvSpPr>
        <p:spPr>
          <a:xfrm>
            <a:off x="8090297" y="5120164"/>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2C3249"/>
                </a:solidFill>
                <a:latin typeface="Martel Sans" pitchFamily="34" charset="0"/>
                <a:ea typeface="Martel Sans" pitchFamily="34" charset="-122"/>
                <a:cs typeface="Martel Sans" pitchFamily="34" charset="-120"/>
              </a:rPr>
              <a:t>Launch success rates, impact of payload mass, site-wise performance, and predictive modeling outcomes.</a:t>
            </a:r>
            <a:endParaRPr lang="en-US" sz="1600" dirty="0"/>
          </a:p>
        </p:txBody>
      </p:sp>
      <p:sp>
        <p:nvSpPr>
          <p:cNvPr id="12" name="Shape 9"/>
          <p:cNvSpPr/>
          <p:nvPr/>
        </p:nvSpPr>
        <p:spPr>
          <a:xfrm>
            <a:off x="723543" y="6220658"/>
            <a:ext cx="465058" cy="465058"/>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3" name="Text 10"/>
          <p:cNvSpPr/>
          <p:nvPr/>
        </p:nvSpPr>
        <p:spPr>
          <a:xfrm>
            <a:off x="876300" y="6298168"/>
            <a:ext cx="159425" cy="310039"/>
          </a:xfrm>
          <a:prstGeom prst="rect">
            <a:avLst/>
          </a:prstGeom>
          <a:noFill/>
          <a:ln/>
        </p:spPr>
        <p:txBody>
          <a:bodyPr wrap="none" lIns="0" tIns="0" rIns="0" bIns="0" rtlCol="0" anchor="t"/>
          <a:lstStyle/>
          <a:p>
            <a:pPr marL="0" indent="0" algn="ctr">
              <a:lnSpc>
                <a:spcPts val="2400"/>
              </a:lnSpc>
              <a:buNone/>
            </a:pPr>
            <a:r>
              <a:rPr lang="en-US" sz="2400" dirty="0">
                <a:solidFill>
                  <a:srgbClr val="2C3249"/>
                </a:solidFill>
                <a:latin typeface="Kanit Light" pitchFamily="34" charset="0"/>
                <a:ea typeface="Kanit Light" pitchFamily="34" charset="-122"/>
                <a:cs typeface="Kanit Light" pitchFamily="34" charset="-120"/>
              </a:rPr>
              <a:t>3</a:t>
            </a:r>
            <a:endParaRPr lang="en-US" sz="2400" dirty="0"/>
          </a:p>
        </p:txBody>
      </p:sp>
      <p:sp>
        <p:nvSpPr>
          <p:cNvPr id="14" name="Text 11"/>
          <p:cNvSpPr/>
          <p:nvPr/>
        </p:nvSpPr>
        <p:spPr>
          <a:xfrm>
            <a:off x="1395293" y="6220658"/>
            <a:ext cx="2584013" cy="322898"/>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Methods</a:t>
            </a:r>
            <a:endParaRPr lang="en-US" sz="2000" dirty="0"/>
          </a:p>
        </p:txBody>
      </p:sp>
      <p:sp>
        <p:nvSpPr>
          <p:cNvPr id="15" name="Text 12"/>
          <p:cNvSpPr/>
          <p:nvPr/>
        </p:nvSpPr>
        <p:spPr>
          <a:xfrm>
            <a:off x="1395293" y="6667500"/>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2C3249"/>
                </a:solidFill>
                <a:latin typeface="Martel Sans" pitchFamily="34" charset="0"/>
                <a:ea typeface="Martel Sans" pitchFamily="34" charset="-122"/>
                <a:cs typeface="Martel Sans" pitchFamily="34" charset="-120"/>
              </a:rPr>
              <a:t>Data collection, wrangling, exploratory data analysis (EDA), SQL-based insights, visualization, and machine learning.</a:t>
            </a:r>
            <a:endParaRPr lang="en-US" sz="1600" dirty="0"/>
          </a:p>
        </p:txBody>
      </p:sp>
      <p:sp>
        <p:nvSpPr>
          <p:cNvPr id="16" name="Shape 13"/>
          <p:cNvSpPr/>
          <p:nvPr/>
        </p:nvSpPr>
        <p:spPr>
          <a:xfrm>
            <a:off x="7418546" y="6220658"/>
            <a:ext cx="465058" cy="465058"/>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7" name="Text 14"/>
          <p:cNvSpPr/>
          <p:nvPr/>
        </p:nvSpPr>
        <p:spPr>
          <a:xfrm>
            <a:off x="7567136" y="6298168"/>
            <a:ext cx="167759" cy="310039"/>
          </a:xfrm>
          <a:prstGeom prst="rect">
            <a:avLst/>
          </a:prstGeom>
          <a:noFill/>
          <a:ln/>
        </p:spPr>
        <p:txBody>
          <a:bodyPr wrap="none" lIns="0" tIns="0" rIns="0" bIns="0" rtlCol="0" anchor="t"/>
          <a:lstStyle/>
          <a:p>
            <a:pPr marL="0" indent="0" algn="ctr">
              <a:lnSpc>
                <a:spcPts val="2400"/>
              </a:lnSpc>
              <a:buNone/>
            </a:pPr>
            <a:r>
              <a:rPr lang="en-US" sz="2400" dirty="0">
                <a:solidFill>
                  <a:srgbClr val="2C3249"/>
                </a:solidFill>
                <a:latin typeface="Kanit Light" pitchFamily="34" charset="0"/>
                <a:ea typeface="Kanit Light" pitchFamily="34" charset="-122"/>
                <a:cs typeface="Kanit Light" pitchFamily="34" charset="-120"/>
              </a:rPr>
              <a:t>4</a:t>
            </a:r>
            <a:endParaRPr lang="en-US" sz="2400" dirty="0"/>
          </a:p>
        </p:txBody>
      </p:sp>
      <p:sp>
        <p:nvSpPr>
          <p:cNvPr id="18" name="Text 15"/>
          <p:cNvSpPr/>
          <p:nvPr/>
        </p:nvSpPr>
        <p:spPr>
          <a:xfrm>
            <a:off x="8090297" y="6220658"/>
            <a:ext cx="2584013" cy="322898"/>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Tools</a:t>
            </a:r>
            <a:endParaRPr lang="en-US" sz="2000" dirty="0"/>
          </a:p>
        </p:txBody>
      </p:sp>
      <p:sp>
        <p:nvSpPr>
          <p:cNvPr id="19" name="Text 16"/>
          <p:cNvSpPr/>
          <p:nvPr/>
        </p:nvSpPr>
        <p:spPr>
          <a:xfrm>
            <a:off x="8090297" y="6667500"/>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2C3249"/>
                </a:solidFill>
                <a:latin typeface="Martel Sans" pitchFamily="34" charset="0"/>
                <a:ea typeface="Martel Sans" pitchFamily="34" charset="-122"/>
                <a:cs typeface="Martel Sans" pitchFamily="34" charset="-120"/>
              </a:rPr>
              <a:t>Python, Pandas, SQLite, Folium, Plotly Dash, Machine Learning models.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0506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Introduction</a:t>
            </a:r>
            <a:endParaRPr lang="en-US" sz="4450" dirty="0"/>
          </a:p>
        </p:txBody>
      </p:sp>
      <p:sp>
        <p:nvSpPr>
          <p:cNvPr id="3" name="Text 1"/>
          <p:cNvSpPr/>
          <p:nvPr/>
        </p:nvSpPr>
        <p:spPr>
          <a:xfrm>
            <a:off x="793790" y="27808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Why SpaceX?</a:t>
            </a:r>
            <a:endParaRPr lang="en-US" sz="2200" dirty="0"/>
          </a:p>
        </p:txBody>
      </p:sp>
      <p:sp>
        <p:nvSpPr>
          <p:cNvPr id="4" name="Text 2"/>
          <p:cNvSpPr/>
          <p:nvPr/>
        </p:nvSpPr>
        <p:spPr>
          <a:xfrm>
            <a:off x="793790" y="336196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Understanding commercial spaceflight success factors. Identifying trends in booster landings and payload efficiency.</a:t>
            </a:r>
            <a:endParaRPr lang="en-US" sz="1750" dirty="0"/>
          </a:p>
        </p:txBody>
      </p:sp>
      <p:sp>
        <p:nvSpPr>
          <p:cNvPr id="5" name="Text 3"/>
          <p:cNvSpPr/>
          <p:nvPr/>
        </p:nvSpPr>
        <p:spPr>
          <a:xfrm>
            <a:off x="7599521" y="27808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Project Goals</a:t>
            </a:r>
            <a:endParaRPr lang="en-US" sz="2200" dirty="0"/>
          </a:p>
        </p:txBody>
      </p:sp>
      <p:sp>
        <p:nvSpPr>
          <p:cNvPr id="6" name="Text 4"/>
          <p:cNvSpPr/>
          <p:nvPr/>
        </p:nvSpPr>
        <p:spPr>
          <a:xfrm>
            <a:off x="7599521" y="336196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Data-driven insights on SpaceX launches. Develop interactive dashboards for better visualization. Build a predictive model for landing success.</a:t>
            </a:r>
            <a:endParaRPr lang="en-US" sz="1750" dirty="0"/>
          </a:p>
        </p:txBody>
      </p:sp>
      <p:sp>
        <p:nvSpPr>
          <p:cNvPr id="7" name="Text 5"/>
          <p:cNvSpPr/>
          <p:nvPr/>
        </p:nvSpPr>
        <p:spPr>
          <a:xfrm>
            <a:off x="793790" y="4909899"/>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SpaceX's innovative approach to space exploration offers invaluable learning opportunities. By analyzing their launch data, we seek to uncover critical success factors in commercial spaceflight. This includes identifying key trends in booster landings and evaluating payload efficiency. The project aims to produce data-driven insights, develop interactive dashboards for visualization, and construct a predictive model for landing success, all contributing to a deeper understanding of space mission dynamics.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267"/>
          </a:xfrm>
          <a:prstGeom prst="rect">
            <a:avLst/>
          </a:prstGeom>
        </p:spPr>
      </p:pic>
      <p:sp>
        <p:nvSpPr>
          <p:cNvPr id="3" name="Text 0"/>
          <p:cNvSpPr/>
          <p:nvPr/>
        </p:nvSpPr>
        <p:spPr>
          <a:xfrm>
            <a:off x="721638" y="566976"/>
            <a:ext cx="6314480" cy="644366"/>
          </a:xfrm>
          <a:prstGeom prst="rect">
            <a:avLst/>
          </a:prstGeom>
          <a:noFill/>
          <a:ln/>
        </p:spPr>
        <p:txBody>
          <a:bodyPr wrap="none" lIns="0" tIns="0" rIns="0" bIns="0" rtlCol="0" anchor="t"/>
          <a:lstStyle/>
          <a:p>
            <a:pPr marL="0" indent="0">
              <a:lnSpc>
                <a:spcPts val="5050"/>
              </a:lnSpc>
              <a:buNone/>
            </a:pPr>
            <a:r>
              <a:rPr lang="en-US" sz="4050" dirty="0">
                <a:solidFill>
                  <a:srgbClr val="272D45"/>
                </a:solidFill>
                <a:latin typeface="Kanit Light" pitchFamily="34" charset="0"/>
                <a:ea typeface="Kanit Light" pitchFamily="34" charset="-122"/>
                <a:cs typeface="Kanit Light" pitchFamily="34" charset="-120"/>
              </a:rPr>
              <a:t>Data Collection &amp; Wrangling</a:t>
            </a:r>
            <a:endParaRPr lang="en-US" sz="4050" dirty="0"/>
          </a:p>
        </p:txBody>
      </p:sp>
      <p:sp>
        <p:nvSpPr>
          <p:cNvPr id="4" name="Shape 1"/>
          <p:cNvSpPr/>
          <p:nvPr/>
        </p:nvSpPr>
        <p:spPr>
          <a:xfrm>
            <a:off x="721638" y="1520547"/>
            <a:ext cx="7700724" cy="1533168"/>
          </a:xfrm>
          <a:prstGeom prst="roundRect">
            <a:avLst>
              <a:gd name="adj" fmla="val 5649"/>
            </a:avLst>
          </a:prstGeom>
          <a:solidFill>
            <a:srgbClr val="DFECE9"/>
          </a:solidFill>
          <a:ln w="7620">
            <a:solidFill>
              <a:srgbClr val="C5D2CF"/>
            </a:solidFill>
            <a:prstDash val="solid"/>
          </a:ln>
        </p:spPr>
        <p:txBody>
          <a:bodyPr/>
          <a:lstStyle/>
          <a:p>
            <a:endParaRPr lang="en-US"/>
          </a:p>
        </p:txBody>
      </p:sp>
      <p:sp>
        <p:nvSpPr>
          <p:cNvPr id="5" name="Text 2"/>
          <p:cNvSpPr/>
          <p:nvPr/>
        </p:nvSpPr>
        <p:spPr>
          <a:xfrm>
            <a:off x="935355" y="1734264"/>
            <a:ext cx="2577584" cy="322183"/>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Data Sources</a:t>
            </a:r>
            <a:endParaRPr lang="en-US" sz="2000" dirty="0"/>
          </a:p>
        </p:txBody>
      </p:sp>
      <p:sp>
        <p:nvSpPr>
          <p:cNvPr id="6" name="Text 3"/>
          <p:cNvSpPr/>
          <p:nvPr/>
        </p:nvSpPr>
        <p:spPr>
          <a:xfrm>
            <a:off x="935355" y="2180153"/>
            <a:ext cx="7273290" cy="659844"/>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Martel Sans" pitchFamily="34" charset="0"/>
                <a:ea typeface="Martel Sans" pitchFamily="34" charset="-122"/>
                <a:cs typeface="Martel Sans" pitchFamily="34" charset="-120"/>
              </a:rPr>
              <a:t>SpaceX historical launch data. Web scraping for additional details. Public datasets and manually compiled statistics.</a:t>
            </a:r>
            <a:endParaRPr lang="en-US" sz="1600" dirty="0"/>
          </a:p>
        </p:txBody>
      </p:sp>
      <p:sp>
        <p:nvSpPr>
          <p:cNvPr id="7" name="Shape 4"/>
          <p:cNvSpPr/>
          <p:nvPr/>
        </p:nvSpPr>
        <p:spPr>
          <a:xfrm>
            <a:off x="721638" y="3259812"/>
            <a:ext cx="7700724" cy="1863090"/>
          </a:xfrm>
          <a:prstGeom prst="roundRect">
            <a:avLst>
              <a:gd name="adj" fmla="val 4649"/>
            </a:avLst>
          </a:prstGeom>
          <a:solidFill>
            <a:srgbClr val="DFECE9"/>
          </a:solidFill>
          <a:ln w="7620">
            <a:solidFill>
              <a:srgbClr val="C5D2CF"/>
            </a:solidFill>
            <a:prstDash val="solid"/>
          </a:ln>
        </p:spPr>
        <p:txBody>
          <a:bodyPr/>
          <a:lstStyle/>
          <a:p>
            <a:endParaRPr lang="en-US"/>
          </a:p>
        </p:txBody>
      </p:sp>
      <p:sp>
        <p:nvSpPr>
          <p:cNvPr id="8" name="Text 5"/>
          <p:cNvSpPr/>
          <p:nvPr/>
        </p:nvSpPr>
        <p:spPr>
          <a:xfrm>
            <a:off x="935355" y="3473529"/>
            <a:ext cx="2577584" cy="322183"/>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Data Cleaning</a:t>
            </a:r>
            <a:endParaRPr lang="en-US" sz="2000" dirty="0"/>
          </a:p>
        </p:txBody>
      </p:sp>
      <p:sp>
        <p:nvSpPr>
          <p:cNvPr id="9" name="Text 6"/>
          <p:cNvSpPr/>
          <p:nvPr/>
        </p:nvSpPr>
        <p:spPr>
          <a:xfrm>
            <a:off x="935355" y="3919418"/>
            <a:ext cx="7273290" cy="989767"/>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Martel Sans" pitchFamily="34" charset="0"/>
                <a:ea typeface="Martel Sans" pitchFamily="34" charset="-122"/>
                <a:cs typeface="Martel Sans" pitchFamily="34" charset="-120"/>
              </a:rPr>
              <a:t>Handled missing values in payload and landing data. Converted date-time formats. Standardized column names. Created new features such as landing_class.</a:t>
            </a:r>
            <a:endParaRPr lang="en-US" sz="1600" dirty="0"/>
          </a:p>
        </p:txBody>
      </p:sp>
      <p:sp>
        <p:nvSpPr>
          <p:cNvPr id="10" name="Text 7"/>
          <p:cNvSpPr/>
          <p:nvPr/>
        </p:nvSpPr>
        <p:spPr>
          <a:xfrm>
            <a:off x="721638" y="5354836"/>
            <a:ext cx="7700724" cy="2309455"/>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Martel Sans" pitchFamily="34" charset="0"/>
                <a:ea typeface="Martel Sans" pitchFamily="34" charset="-122"/>
                <a:cs typeface="Martel Sans" pitchFamily="34" charset="-120"/>
              </a:rPr>
              <a:t>Our data acquisition process involved gathering information from diverse sources. This includes SpaceX historical launch data, web scraping for supplementary details, and integrating public datasets with manually compiled statistics. A rigorous data cleaning protocol was applied to manage missing values, standardize date-time formats, and create new features such as landing class. These preprocessing steps were crucial for ensuring the reliability and accuracy of subsequent analyses.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72026"/>
            <a:ext cx="8424148"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EDA &amp; Interactive Visual Analytics</a:t>
            </a:r>
            <a:endParaRPr lang="en-US" sz="4450" dirty="0"/>
          </a:p>
        </p:txBody>
      </p:sp>
      <p:pic>
        <p:nvPicPr>
          <p:cNvPr id="3" name="Image 0" descr="preencoded.png"/>
          <p:cNvPicPr>
            <a:picLocks noChangeAspect="1"/>
          </p:cNvPicPr>
          <p:nvPr/>
        </p:nvPicPr>
        <p:blipFill>
          <a:blip r:embed="rId3"/>
          <a:stretch>
            <a:fillRect/>
          </a:stretch>
        </p:blipFill>
        <p:spPr>
          <a:xfrm>
            <a:off x="793790" y="2134433"/>
            <a:ext cx="6521410" cy="907256"/>
          </a:xfrm>
          <a:prstGeom prst="rect">
            <a:avLst/>
          </a:prstGeom>
        </p:spPr>
      </p:pic>
      <p:sp>
        <p:nvSpPr>
          <p:cNvPr id="4" name="Text 1"/>
          <p:cNvSpPr/>
          <p:nvPr/>
        </p:nvSpPr>
        <p:spPr>
          <a:xfrm>
            <a:off x="1020604" y="33818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Exploratory Analysis</a:t>
            </a:r>
            <a:endParaRPr lang="en-US" sz="2200" dirty="0"/>
          </a:p>
        </p:txBody>
      </p:sp>
      <p:sp>
        <p:nvSpPr>
          <p:cNvPr id="5" name="Text 2"/>
          <p:cNvSpPr/>
          <p:nvPr/>
        </p:nvSpPr>
        <p:spPr>
          <a:xfrm>
            <a:off x="1020604" y="3872270"/>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Distribution of successful vs. failed launches. Impact of payload mass on success rate. Most frequent launch sites and booster versions.</a:t>
            </a:r>
            <a:endParaRPr lang="en-US" sz="1750" dirty="0"/>
          </a:p>
        </p:txBody>
      </p:sp>
      <p:pic>
        <p:nvPicPr>
          <p:cNvPr id="6" name="Image 1" descr="preencoded.png"/>
          <p:cNvPicPr>
            <a:picLocks noChangeAspect="1"/>
          </p:cNvPicPr>
          <p:nvPr/>
        </p:nvPicPr>
        <p:blipFill>
          <a:blip r:embed="rId4"/>
          <a:stretch>
            <a:fillRect/>
          </a:stretch>
        </p:blipFill>
        <p:spPr>
          <a:xfrm>
            <a:off x="7315200" y="2134433"/>
            <a:ext cx="6521410" cy="907256"/>
          </a:xfrm>
          <a:prstGeom prst="rect">
            <a:avLst/>
          </a:prstGeom>
        </p:spPr>
      </p:pic>
      <p:sp>
        <p:nvSpPr>
          <p:cNvPr id="7" name="Text 3"/>
          <p:cNvSpPr/>
          <p:nvPr/>
        </p:nvSpPr>
        <p:spPr>
          <a:xfrm>
            <a:off x="7542014" y="33818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Visual Insights</a:t>
            </a:r>
            <a:endParaRPr lang="en-US" sz="2200" dirty="0"/>
          </a:p>
        </p:txBody>
      </p:sp>
      <p:sp>
        <p:nvSpPr>
          <p:cNvPr id="8" name="Text 4"/>
          <p:cNvSpPr/>
          <p:nvPr/>
        </p:nvSpPr>
        <p:spPr>
          <a:xfrm>
            <a:off x="7542014" y="3872270"/>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Interactive plots showing payload distribution. Scatter plots for payload vs. landing success. Pie charts representing launch site distributions.</a:t>
            </a:r>
            <a:endParaRPr lang="en-US" sz="1750" dirty="0"/>
          </a:p>
        </p:txBody>
      </p:sp>
      <p:sp>
        <p:nvSpPr>
          <p:cNvPr id="9" name="Text 5"/>
          <p:cNvSpPr/>
          <p:nvPr/>
        </p:nvSpPr>
        <p:spPr>
          <a:xfrm>
            <a:off x="793790" y="5442942"/>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Exploratory data analysis (EDA) was conducted to uncover underlying trends and patterns within the SpaceX launch data. We examined the distribution of successful versus failed launches, the impact of payload mass on success rates, and the frequency of launch sites and booster versions. Visual insights were derived through interactive plots showcasing payload distribution, scatter plots for payload versus landing success, and pie charts representing launch site distributions, enhancing our understanding of critical mission parameters.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5920" y="707112"/>
            <a:ext cx="7133749" cy="621506"/>
          </a:xfrm>
          <a:prstGeom prst="rect">
            <a:avLst/>
          </a:prstGeom>
          <a:noFill/>
          <a:ln/>
        </p:spPr>
        <p:txBody>
          <a:bodyPr wrap="none" lIns="0" tIns="0" rIns="0" bIns="0" rtlCol="0" anchor="t"/>
          <a:lstStyle/>
          <a:p>
            <a:pPr marL="0" indent="0">
              <a:lnSpc>
                <a:spcPts val="4850"/>
              </a:lnSpc>
              <a:buNone/>
            </a:pPr>
            <a:r>
              <a:rPr lang="en-US" sz="3900" dirty="0">
                <a:solidFill>
                  <a:srgbClr val="272D45"/>
                </a:solidFill>
                <a:latin typeface="Kanit Light" pitchFamily="34" charset="0"/>
                <a:ea typeface="Kanit Light" pitchFamily="34" charset="-122"/>
                <a:cs typeface="Kanit Light" pitchFamily="34" charset="-120"/>
              </a:rPr>
              <a:t>Predictive Analysis Methodology</a:t>
            </a:r>
            <a:endParaRPr lang="en-US" sz="3900" dirty="0"/>
          </a:p>
        </p:txBody>
      </p:sp>
      <p:sp>
        <p:nvSpPr>
          <p:cNvPr id="4" name="Shape 1"/>
          <p:cNvSpPr/>
          <p:nvPr/>
        </p:nvSpPr>
        <p:spPr>
          <a:xfrm>
            <a:off x="982742" y="1626870"/>
            <a:ext cx="22860" cy="3444954"/>
          </a:xfrm>
          <a:prstGeom prst="roundRect">
            <a:avLst>
              <a:gd name="adj" fmla="val 365372"/>
            </a:avLst>
          </a:prstGeom>
          <a:solidFill>
            <a:srgbClr val="C5D2CF"/>
          </a:solidFill>
          <a:ln/>
        </p:spPr>
        <p:txBody>
          <a:bodyPr/>
          <a:lstStyle/>
          <a:p>
            <a:endParaRPr lang="en-US"/>
          </a:p>
        </p:txBody>
      </p:sp>
      <p:sp>
        <p:nvSpPr>
          <p:cNvPr id="5" name="Shape 2"/>
          <p:cNvSpPr/>
          <p:nvPr/>
        </p:nvSpPr>
        <p:spPr>
          <a:xfrm>
            <a:off x="1195030" y="2062877"/>
            <a:ext cx="695920" cy="22860"/>
          </a:xfrm>
          <a:prstGeom prst="roundRect">
            <a:avLst>
              <a:gd name="adj" fmla="val 365372"/>
            </a:avLst>
          </a:prstGeom>
          <a:solidFill>
            <a:srgbClr val="C5D2CF"/>
          </a:solidFill>
          <a:ln/>
        </p:spPr>
        <p:txBody>
          <a:bodyPr/>
          <a:lstStyle/>
          <a:p>
            <a:endParaRPr lang="en-US"/>
          </a:p>
        </p:txBody>
      </p:sp>
      <p:sp>
        <p:nvSpPr>
          <p:cNvPr id="6" name="Shape 3"/>
          <p:cNvSpPr/>
          <p:nvPr/>
        </p:nvSpPr>
        <p:spPr>
          <a:xfrm>
            <a:off x="770453" y="1850588"/>
            <a:ext cx="447437" cy="447437"/>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7" name="Text 4"/>
          <p:cNvSpPr/>
          <p:nvPr/>
        </p:nvSpPr>
        <p:spPr>
          <a:xfrm>
            <a:off x="948809" y="1925122"/>
            <a:ext cx="90726" cy="298252"/>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1</a:t>
            </a:r>
            <a:endParaRPr lang="en-US" sz="2300" dirty="0"/>
          </a:p>
        </p:txBody>
      </p:sp>
      <p:sp>
        <p:nvSpPr>
          <p:cNvPr id="8" name="Text 5"/>
          <p:cNvSpPr/>
          <p:nvPr/>
        </p:nvSpPr>
        <p:spPr>
          <a:xfrm>
            <a:off x="2087880" y="1825704"/>
            <a:ext cx="3046214" cy="310753"/>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Machine Learning Approach</a:t>
            </a:r>
            <a:endParaRPr lang="en-US" sz="1950" dirty="0"/>
          </a:p>
        </p:txBody>
      </p:sp>
      <p:sp>
        <p:nvSpPr>
          <p:cNvPr id="9" name="Text 6"/>
          <p:cNvSpPr/>
          <p:nvPr/>
        </p:nvSpPr>
        <p:spPr>
          <a:xfrm>
            <a:off x="2087880" y="2255758"/>
            <a:ext cx="6360200" cy="954405"/>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Logistic Regression model for classification. Feature selection for predictive accuracy. Model evaluation using accuracy, precision, and recall.</a:t>
            </a:r>
            <a:endParaRPr lang="en-US" sz="1550" dirty="0"/>
          </a:p>
        </p:txBody>
      </p:sp>
      <p:sp>
        <p:nvSpPr>
          <p:cNvPr id="10" name="Shape 7"/>
          <p:cNvSpPr/>
          <p:nvPr/>
        </p:nvSpPr>
        <p:spPr>
          <a:xfrm>
            <a:off x="1195030" y="4043839"/>
            <a:ext cx="695920" cy="22860"/>
          </a:xfrm>
          <a:prstGeom prst="roundRect">
            <a:avLst>
              <a:gd name="adj" fmla="val 365372"/>
            </a:avLst>
          </a:prstGeom>
          <a:solidFill>
            <a:srgbClr val="C5D2CF"/>
          </a:solidFill>
          <a:ln/>
        </p:spPr>
        <p:txBody>
          <a:bodyPr/>
          <a:lstStyle/>
          <a:p>
            <a:endParaRPr lang="en-US"/>
          </a:p>
        </p:txBody>
      </p:sp>
      <p:sp>
        <p:nvSpPr>
          <p:cNvPr id="11" name="Shape 8"/>
          <p:cNvSpPr/>
          <p:nvPr/>
        </p:nvSpPr>
        <p:spPr>
          <a:xfrm>
            <a:off x="770453" y="3831550"/>
            <a:ext cx="447437" cy="447437"/>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12" name="Text 9"/>
          <p:cNvSpPr/>
          <p:nvPr/>
        </p:nvSpPr>
        <p:spPr>
          <a:xfrm>
            <a:off x="918686" y="3906083"/>
            <a:ext cx="150971" cy="298252"/>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2</a:t>
            </a:r>
            <a:endParaRPr lang="en-US" sz="2300" dirty="0"/>
          </a:p>
        </p:txBody>
      </p:sp>
      <p:sp>
        <p:nvSpPr>
          <p:cNvPr id="13" name="Text 10"/>
          <p:cNvSpPr/>
          <p:nvPr/>
        </p:nvSpPr>
        <p:spPr>
          <a:xfrm>
            <a:off x="2087880" y="3806666"/>
            <a:ext cx="2485787" cy="310753"/>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Training &amp; Testing</a:t>
            </a:r>
            <a:endParaRPr lang="en-US" sz="1950" dirty="0"/>
          </a:p>
        </p:txBody>
      </p:sp>
      <p:sp>
        <p:nvSpPr>
          <p:cNvPr id="14" name="Text 11"/>
          <p:cNvSpPr/>
          <p:nvPr/>
        </p:nvSpPr>
        <p:spPr>
          <a:xfrm>
            <a:off x="2087880" y="4236720"/>
            <a:ext cx="6360200" cy="636270"/>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Split data into training and testing sets. Cross-validation applied to prevent overfitting.</a:t>
            </a:r>
            <a:endParaRPr lang="en-US" sz="1550" dirty="0"/>
          </a:p>
        </p:txBody>
      </p:sp>
      <p:sp>
        <p:nvSpPr>
          <p:cNvPr id="15" name="Text 12"/>
          <p:cNvSpPr/>
          <p:nvPr/>
        </p:nvSpPr>
        <p:spPr>
          <a:xfrm>
            <a:off x="695920" y="5295543"/>
            <a:ext cx="7752159" cy="2226945"/>
          </a:xfrm>
          <a:prstGeom prst="rect">
            <a:avLst/>
          </a:prstGeom>
          <a:noFill/>
          <a:ln/>
        </p:spPr>
        <p:txBody>
          <a:bodyPr wrap="square" lIns="0" tIns="0" rIns="0" bIns="0" rtlCol="0" anchor="t"/>
          <a:lstStyle/>
          <a:p>
            <a:pPr marL="0" indent="0">
              <a:lnSpc>
                <a:spcPts val="2500"/>
              </a:lnSpc>
              <a:buNone/>
            </a:pPr>
            <a:r>
              <a:rPr lang="en-US" sz="1550" dirty="0">
                <a:solidFill>
                  <a:srgbClr val="2C3249"/>
                </a:solidFill>
                <a:latin typeface="Martel Sans" pitchFamily="34" charset="0"/>
                <a:ea typeface="Martel Sans" pitchFamily="34" charset="-122"/>
                <a:cs typeface="Martel Sans" pitchFamily="34" charset="-120"/>
              </a:rPr>
              <a:t>Our predictive analysis leveraged a Logistic Regression model for classification, chosen for its interpretability and efficiency. Feature selection techniques were applied to enhance predictive accuracy, and the model was rigorously evaluated using metrics such as accuracy, precision, and recall. The data was partitioned into training and testing sets, and cross-validation techniques were employed to mitigate overfitting, ensuring the robustness and generalizability of the predictive model.</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2936"/>
          </a:xfrm>
          <a:prstGeom prst="rect">
            <a:avLst/>
          </a:prstGeom>
        </p:spPr>
      </p:pic>
      <p:sp>
        <p:nvSpPr>
          <p:cNvPr id="3" name="Text 0"/>
          <p:cNvSpPr/>
          <p:nvPr/>
        </p:nvSpPr>
        <p:spPr>
          <a:xfrm>
            <a:off x="709136" y="3090505"/>
            <a:ext cx="6756082" cy="633174"/>
          </a:xfrm>
          <a:prstGeom prst="rect">
            <a:avLst/>
          </a:prstGeom>
          <a:noFill/>
          <a:ln/>
        </p:spPr>
        <p:txBody>
          <a:bodyPr wrap="none" lIns="0" tIns="0" rIns="0" bIns="0" rtlCol="0" anchor="t"/>
          <a:lstStyle/>
          <a:p>
            <a:pPr marL="0" indent="0">
              <a:lnSpc>
                <a:spcPts val="4950"/>
              </a:lnSpc>
              <a:buNone/>
            </a:pPr>
            <a:r>
              <a:rPr lang="en-US" sz="3950" dirty="0">
                <a:solidFill>
                  <a:srgbClr val="272D45"/>
                </a:solidFill>
                <a:latin typeface="Kanit Light" pitchFamily="34" charset="0"/>
                <a:ea typeface="Kanit Light" pitchFamily="34" charset="-122"/>
                <a:cs typeface="Kanit Light" pitchFamily="34" charset="-120"/>
              </a:rPr>
              <a:t>EDA with Visualization Results</a:t>
            </a:r>
            <a:endParaRPr lang="en-US" sz="3950" dirty="0"/>
          </a:p>
        </p:txBody>
      </p:sp>
      <p:pic>
        <p:nvPicPr>
          <p:cNvPr id="4" name="Image 1" descr="preencoded.png"/>
          <p:cNvPicPr>
            <a:picLocks noChangeAspect="1"/>
          </p:cNvPicPr>
          <p:nvPr/>
        </p:nvPicPr>
        <p:blipFill>
          <a:blip r:embed="rId4"/>
          <a:stretch>
            <a:fillRect/>
          </a:stretch>
        </p:blipFill>
        <p:spPr>
          <a:xfrm>
            <a:off x="709136" y="4027527"/>
            <a:ext cx="506492" cy="506492"/>
          </a:xfrm>
          <a:prstGeom prst="rect">
            <a:avLst/>
          </a:prstGeom>
        </p:spPr>
      </p:pic>
      <p:sp>
        <p:nvSpPr>
          <p:cNvPr id="5" name="Text 1"/>
          <p:cNvSpPr/>
          <p:nvPr/>
        </p:nvSpPr>
        <p:spPr>
          <a:xfrm>
            <a:off x="709136" y="4736544"/>
            <a:ext cx="2532936" cy="316468"/>
          </a:xfrm>
          <a:prstGeom prst="rect">
            <a:avLst/>
          </a:prstGeom>
          <a:noFill/>
          <a:ln/>
        </p:spPr>
        <p:txBody>
          <a:bodyPr wrap="none" lIns="0" tIns="0" rIns="0" bIns="0" rtlCol="0" anchor="t"/>
          <a:lstStyle/>
          <a:p>
            <a:pPr marL="0" indent="0" algn="l">
              <a:lnSpc>
                <a:spcPts val="2450"/>
              </a:lnSpc>
              <a:buNone/>
            </a:pPr>
            <a:r>
              <a:rPr lang="en-US" sz="1950" dirty="0">
                <a:solidFill>
                  <a:srgbClr val="2C3249"/>
                </a:solidFill>
                <a:latin typeface="Kanit Light" pitchFamily="34" charset="0"/>
                <a:ea typeface="Kanit Light" pitchFamily="34" charset="-122"/>
                <a:cs typeface="Kanit Light" pitchFamily="34" charset="-120"/>
              </a:rPr>
              <a:t>Key Graphs &amp; Insights</a:t>
            </a:r>
            <a:endParaRPr lang="en-US" sz="1950" dirty="0"/>
          </a:p>
        </p:txBody>
      </p:sp>
      <p:sp>
        <p:nvSpPr>
          <p:cNvPr id="6" name="Text 2"/>
          <p:cNvSpPr/>
          <p:nvPr/>
        </p:nvSpPr>
        <p:spPr>
          <a:xfrm>
            <a:off x="709136" y="5174575"/>
            <a:ext cx="6454140" cy="972622"/>
          </a:xfrm>
          <a:prstGeom prst="rect">
            <a:avLst/>
          </a:prstGeom>
          <a:noFill/>
          <a:ln/>
        </p:spPr>
        <p:txBody>
          <a:bodyPr wrap="square" lIns="0" tIns="0" rIns="0" bIns="0" rtlCol="0" anchor="t"/>
          <a:lstStyle/>
          <a:p>
            <a:pPr marL="0" indent="0" algn="l">
              <a:lnSpc>
                <a:spcPts val="2550"/>
              </a:lnSpc>
              <a:buNone/>
            </a:pPr>
            <a:r>
              <a:rPr lang="en-US" sz="1550" dirty="0">
                <a:solidFill>
                  <a:srgbClr val="2C3249"/>
                </a:solidFill>
                <a:latin typeface="Martel Sans" pitchFamily="34" charset="0"/>
                <a:ea typeface="Martel Sans" pitchFamily="34" charset="-122"/>
                <a:cs typeface="Martel Sans" pitchFamily="34" charset="-120"/>
              </a:rPr>
              <a:t>Payload mass distribution by launch outcome. Success rate variation across years. Heatmaps showing correlations between features.</a:t>
            </a:r>
            <a:endParaRPr lang="en-US" sz="1550" dirty="0"/>
          </a:p>
        </p:txBody>
      </p:sp>
      <p:pic>
        <p:nvPicPr>
          <p:cNvPr id="7" name="Image 2" descr="preencoded.png"/>
          <p:cNvPicPr>
            <a:picLocks noChangeAspect="1"/>
          </p:cNvPicPr>
          <p:nvPr/>
        </p:nvPicPr>
        <p:blipFill>
          <a:blip r:embed="rId5"/>
          <a:stretch>
            <a:fillRect/>
          </a:stretch>
        </p:blipFill>
        <p:spPr>
          <a:xfrm>
            <a:off x="7467124" y="4027527"/>
            <a:ext cx="506492" cy="506492"/>
          </a:xfrm>
          <a:prstGeom prst="rect">
            <a:avLst/>
          </a:prstGeom>
        </p:spPr>
      </p:pic>
      <p:sp>
        <p:nvSpPr>
          <p:cNvPr id="8" name="Text 3"/>
          <p:cNvSpPr/>
          <p:nvPr/>
        </p:nvSpPr>
        <p:spPr>
          <a:xfrm>
            <a:off x="7467124" y="4736544"/>
            <a:ext cx="2532936" cy="316468"/>
          </a:xfrm>
          <a:prstGeom prst="rect">
            <a:avLst/>
          </a:prstGeom>
          <a:noFill/>
          <a:ln/>
        </p:spPr>
        <p:txBody>
          <a:bodyPr wrap="none" lIns="0" tIns="0" rIns="0" bIns="0" rtlCol="0" anchor="t"/>
          <a:lstStyle/>
          <a:p>
            <a:pPr marL="0" indent="0" algn="l">
              <a:lnSpc>
                <a:spcPts val="2450"/>
              </a:lnSpc>
              <a:buNone/>
            </a:pPr>
            <a:r>
              <a:rPr lang="en-US" sz="1950" dirty="0">
                <a:solidFill>
                  <a:srgbClr val="2C3249"/>
                </a:solidFill>
                <a:latin typeface="Kanit Light" pitchFamily="34" charset="0"/>
                <a:ea typeface="Kanit Light" pitchFamily="34" charset="-122"/>
                <a:cs typeface="Kanit Light" pitchFamily="34" charset="-120"/>
              </a:rPr>
              <a:t>Findings</a:t>
            </a:r>
            <a:endParaRPr lang="en-US" sz="1950" dirty="0"/>
          </a:p>
        </p:txBody>
      </p:sp>
      <p:sp>
        <p:nvSpPr>
          <p:cNvPr id="9" name="Text 4"/>
          <p:cNvSpPr/>
          <p:nvPr/>
        </p:nvSpPr>
        <p:spPr>
          <a:xfrm>
            <a:off x="7467124" y="5174575"/>
            <a:ext cx="6454140" cy="648414"/>
          </a:xfrm>
          <a:prstGeom prst="rect">
            <a:avLst/>
          </a:prstGeom>
          <a:noFill/>
          <a:ln/>
        </p:spPr>
        <p:txBody>
          <a:bodyPr wrap="square" lIns="0" tIns="0" rIns="0" bIns="0" rtlCol="0" anchor="t"/>
          <a:lstStyle/>
          <a:p>
            <a:pPr marL="0" indent="0" algn="l">
              <a:lnSpc>
                <a:spcPts val="2550"/>
              </a:lnSpc>
              <a:buNone/>
            </a:pPr>
            <a:r>
              <a:rPr lang="en-US" sz="1550" dirty="0">
                <a:solidFill>
                  <a:srgbClr val="2C3249"/>
                </a:solidFill>
                <a:latin typeface="Martel Sans" pitchFamily="34" charset="0"/>
                <a:ea typeface="Martel Sans" pitchFamily="34" charset="-122"/>
                <a:cs typeface="Martel Sans" pitchFamily="34" charset="-120"/>
              </a:rPr>
              <a:t>Higher payloads have varying success rates. Reused boosters increase success probability.</a:t>
            </a:r>
            <a:endParaRPr lang="en-US" sz="1550" dirty="0"/>
          </a:p>
        </p:txBody>
      </p:sp>
      <p:sp>
        <p:nvSpPr>
          <p:cNvPr id="10" name="Text 5"/>
          <p:cNvSpPr/>
          <p:nvPr/>
        </p:nvSpPr>
        <p:spPr>
          <a:xfrm>
            <a:off x="709136" y="6375083"/>
            <a:ext cx="13212127" cy="1296829"/>
          </a:xfrm>
          <a:prstGeom prst="rect">
            <a:avLst/>
          </a:prstGeom>
          <a:noFill/>
          <a:ln/>
        </p:spPr>
        <p:txBody>
          <a:bodyPr wrap="square" lIns="0" tIns="0" rIns="0" bIns="0" rtlCol="0" anchor="t"/>
          <a:lstStyle/>
          <a:p>
            <a:pPr marL="0" indent="0">
              <a:lnSpc>
                <a:spcPts val="2550"/>
              </a:lnSpc>
              <a:buNone/>
            </a:pPr>
            <a:r>
              <a:rPr lang="en-US" sz="1550" dirty="0">
                <a:solidFill>
                  <a:srgbClr val="2C3249"/>
                </a:solidFill>
                <a:latin typeface="Martel Sans" pitchFamily="34" charset="0"/>
                <a:ea typeface="Martel Sans" pitchFamily="34" charset="-122"/>
                <a:cs typeface="Martel Sans" pitchFamily="34" charset="-120"/>
              </a:rPr>
              <a:t>Our exploratory data analysis, combined with visual representation, yielded crucial insights into the SpaceX launch data. Key graphs included payload mass distribution by launch outcome, success rate variation across years, and heatmaps illustrating correlations between features. Findings indicated that while higher payloads exhibited varying success rates, the reuse of boosters significantly increased the probability of mission success, underscoring the importance of reusability in enhancing mission reliability.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numbers and points&#10;&#10;Description automatically generated with medium confidence">
            <a:extLst>
              <a:ext uri="{FF2B5EF4-FFF2-40B4-BE49-F238E27FC236}">
                <a16:creationId xmlns:a16="http://schemas.microsoft.com/office/drawing/2014/main" id="{4C67A0CF-8A31-D0FD-316E-0EEB4EA42762}"/>
              </a:ext>
            </a:extLst>
          </p:cNvPr>
          <p:cNvPicPr>
            <a:picLocks noChangeAspect="1"/>
          </p:cNvPicPr>
          <p:nvPr/>
        </p:nvPicPr>
        <p:blipFill>
          <a:blip r:embed="rId2"/>
          <a:stretch>
            <a:fillRect/>
          </a:stretch>
        </p:blipFill>
        <p:spPr>
          <a:xfrm>
            <a:off x="679450" y="514351"/>
            <a:ext cx="6808089" cy="324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graph with a line going up&#10;&#10;Description automatically generated">
            <a:extLst>
              <a:ext uri="{FF2B5EF4-FFF2-40B4-BE49-F238E27FC236}">
                <a16:creationId xmlns:a16="http://schemas.microsoft.com/office/drawing/2014/main" id="{35B252C2-F158-AFBF-A22B-42394D924251}"/>
              </a:ext>
            </a:extLst>
          </p:cNvPr>
          <p:cNvPicPr>
            <a:picLocks noChangeAspect="1"/>
          </p:cNvPicPr>
          <p:nvPr/>
        </p:nvPicPr>
        <p:blipFill>
          <a:blip r:embed="rId3"/>
          <a:stretch>
            <a:fillRect/>
          </a:stretch>
        </p:blipFill>
        <p:spPr>
          <a:xfrm>
            <a:off x="6601884" y="4016279"/>
            <a:ext cx="7772400" cy="4213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0960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7348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EDA with SQL Results</a:t>
            </a:r>
            <a:endParaRPr lang="en-US" sz="4450" dirty="0"/>
          </a:p>
        </p:txBody>
      </p:sp>
      <p:sp>
        <p:nvSpPr>
          <p:cNvPr id="3" name="Shape 1"/>
          <p:cNvSpPr/>
          <p:nvPr/>
        </p:nvSpPr>
        <p:spPr>
          <a:xfrm>
            <a:off x="793790" y="2335887"/>
            <a:ext cx="2173724" cy="807958"/>
          </a:xfrm>
          <a:prstGeom prst="roundRect">
            <a:avLst>
              <a:gd name="adj" fmla="val 11791"/>
            </a:avLst>
          </a:prstGeom>
          <a:solidFill>
            <a:srgbClr val="DFECE9"/>
          </a:solidFill>
          <a:ln w="7620">
            <a:solidFill>
              <a:srgbClr val="C5D2CF"/>
            </a:solidFill>
            <a:prstDash val="solid"/>
          </a:ln>
        </p:spPr>
        <p:txBody>
          <a:bodyPr/>
          <a:lstStyle/>
          <a:p>
            <a:endParaRPr lang="en-US"/>
          </a:p>
        </p:txBody>
      </p:sp>
      <p:sp>
        <p:nvSpPr>
          <p:cNvPr id="4" name="Text 2"/>
          <p:cNvSpPr/>
          <p:nvPr/>
        </p:nvSpPr>
        <p:spPr>
          <a:xfrm>
            <a:off x="1028224" y="2513052"/>
            <a:ext cx="86201" cy="453509"/>
          </a:xfrm>
          <a:prstGeom prst="rect">
            <a:avLst/>
          </a:prstGeom>
          <a:noFill/>
          <a:ln/>
        </p:spPr>
        <p:txBody>
          <a:bodyPr wrap="none" lIns="0" tIns="0" rIns="0" bIns="0" rtlCol="0" anchor="t"/>
          <a:lstStyle/>
          <a:p>
            <a:pPr marL="0" indent="0" algn="ctr">
              <a:lnSpc>
                <a:spcPts val="3550"/>
              </a:lnSpc>
              <a:buNone/>
            </a:pPr>
            <a:r>
              <a:rPr lang="en-US" sz="2200" dirty="0">
                <a:solidFill>
                  <a:srgbClr val="2C3249"/>
                </a:solidFill>
                <a:latin typeface="Kanit Light" pitchFamily="34" charset="0"/>
                <a:ea typeface="Kanit Light" pitchFamily="34" charset="-122"/>
                <a:cs typeface="Kanit Light" pitchFamily="34" charset="-120"/>
              </a:rPr>
              <a:t>1</a:t>
            </a:r>
            <a:endParaRPr lang="en-US" sz="2200" dirty="0"/>
          </a:p>
        </p:txBody>
      </p:sp>
      <p:sp>
        <p:nvSpPr>
          <p:cNvPr id="5" name="Text 3"/>
          <p:cNvSpPr/>
          <p:nvPr/>
        </p:nvSpPr>
        <p:spPr>
          <a:xfrm>
            <a:off x="3194328" y="2562701"/>
            <a:ext cx="2897267"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Total Launches per Site</a:t>
            </a:r>
            <a:endParaRPr lang="en-US" sz="2200" dirty="0"/>
          </a:p>
        </p:txBody>
      </p:sp>
      <p:sp>
        <p:nvSpPr>
          <p:cNvPr id="6" name="Shape 4"/>
          <p:cNvSpPr/>
          <p:nvPr/>
        </p:nvSpPr>
        <p:spPr>
          <a:xfrm>
            <a:off x="3080861" y="3128605"/>
            <a:ext cx="10642402" cy="15240"/>
          </a:xfrm>
          <a:prstGeom prst="roundRect">
            <a:avLst>
              <a:gd name="adj" fmla="val 625116"/>
            </a:avLst>
          </a:prstGeom>
          <a:solidFill>
            <a:srgbClr val="C5D2CF"/>
          </a:solidFill>
          <a:ln/>
        </p:spPr>
        <p:txBody>
          <a:bodyPr/>
          <a:lstStyle/>
          <a:p>
            <a:endParaRPr lang="en-US"/>
          </a:p>
        </p:txBody>
      </p:sp>
      <p:sp>
        <p:nvSpPr>
          <p:cNvPr id="7" name="Shape 5"/>
          <p:cNvSpPr/>
          <p:nvPr/>
        </p:nvSpPr>
        <p:spPr>
          <a:xfrm>
            <a:off x="793790" y="3257193"/>
            <a:ext cx="4347567" cy="807958"/>
          </a:xfrm>
          <a:prstGeom prst="roundRect">
            <a:avLst>
              <a:gd name="adj" fmla="val 11791"/>
            </a:avLst>
          </a:prstGeom>
          <a:solidFill>
            <a:srgbClr val="DFECE9"/>
          </a:solidFill>
          <a:ln w="7620">
            <a:solidFill>
              <a:srgbClr val="C5D2CF"/>
            </a:solidFill>
            <a:prstDash val="solid"/>
          </a:ln>
        </p:spPr>
        <p:txBody>
          <a:bodyPr/>
          <a:lstStyle/>
          <a:p>
            <a:endParaRPr lang="en-US"/>
          </a:p>
        </p:txBody>
      </p:sp>
      <p:sp>
        <p:nvSpPr>
          <p:cNvPr id="8" name="Text 6"/>
          <p:cNvSpPr/>
          <p:nvPr/>
        </p:nvSpPr>
        <p:spPr>
          <a:xfrm>
            <a:off x="1028224" y="3434358"/>
            <a:ext cx="143470" cy="453509"/>
          </a:xfrm>
          <a:prstGeom prst="rect">
            <a:avLst/>
          </a:prstGeom>
          <a:noFill/>
          <a:ln/>
        </p:spPr>
        <p:txBody>
          <a:bodyPr wrap="none" lIns="0" tIns="0" rIns="0" bIns="0" rtlCol="0" anchor="t"/>
          <a:lstStyle/>
          <a:p>
            <a:pPr marL="0" indent="0" algn="ctr">
              <a:lnSpc>
                <a:spcPts val="3550"/>
              </a:lnSpc>
              <a:buNone/>
            </a:pPr>
            <a:r>
              <a:rPr lang="en-US" sz="2200" dirty="0">
                <a:solidFill>
                  <a:srgbClr val="2C3249"/>
                </a:solidFill>
                <a:latin typeface="Kanit Light" pitchFamily="34" charset="0"/>
                <a:ea typeface="Kanit Light" pitchFamily="34" charset="-122"/>
                <a:cs typeface="Kanit Light" pitchFamily="34" charset="-120"/>
              </a:rPr>
              <a:t>2</a:t>
            </a:r>
            <a:endParaRPr lang="en-US" sz="2200" dirty="0"/>
          </a:p>
        </p:txBody>
      </p:sp>
      <p:sp>
        <p:nvSpPr>
          <p:cNvPr id="9" name="Text 7"/>
          <p:cNvSpPr/>
          <p:nvPr/>
        </p:nvSpPr>
        <p:spPr>
          <a:xfrm>
            <a:off x="5368171" y="3484007"/>
            <a:ext cx="2774513"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Average Payload Mass</a:t>
            </a:r>
            <a:endParaRPr lang="en-US" sz="2200" dirty="0"/>
          </a:p>
        </p:txBody>
      </p:sp>
      <p:sp>
        <p:nvSpPr>
          <p:cNvPr id="10" name="Shape 8"/>
          <p:cNvSpPr/>
          <p:nvPr/>
        </p:nvSpPr>
        <p:spPr>
          <a:xfrm>
            <a:off x="5254704" y="4049911"/>
            <a:ext cx="8468558" cy="15240"/>
          </a:xfrm>
          <a:prstGeom prst="roundRect">
            <a:avLst>
              <a:gd name="adj" fmla="val 625116"/>
            </a:avLst>
          </a:prstGeom>
          <a:solidFill>
            <a:srgbClr val="C5D2CF"/>
          </a:solidFill>
          <a:ln/>
        </p:spPr>
        <p:txBody>
          <a:bodyPr/>
          <a:lstStyle/>
          <a:p>
            <a:endParaRPr lang="en-US"/>
          </a:p>
        </p:txBody>
      </p:sp>
      <p:sp>
        <p:nvSpPr>
          <p:cNvPr id="11" name="Shape 9"/>
          <p:cNvSpPr/>
          <p:nvPr/>
        </p:nvSpPr>
        <p:spPr>
          <a:xfrm>
            <a:off x="793790" y="4178498"/>
            <a:ext cx="6521410" cy="807958"/>
          </a:xfrm>
          <a:prstGeom prst="roundRect">
            <a:avLst>
              <a:gd name="adj" fmla="val 11791"/>
            </a:avLst>
          </a:prstGeom>
          <a:solidFill>
            <a:srgbClr val="DFECE9"/>
          </a:solidFill>
          <a:ln w="7620">
            <a:solidFill>
              <a:srgbClr val="C5D2CF"/>
            </a:solidFill>
            <a:prstDash val="solid"/>
          </a:ln>
        </p:spPr>
        <p:txBody>
          <a:bodyPr/>
          <a:lstStyle/>
          <a:p>
            <a:endParaRPr lang="en-US"/>
          </a:p>
        </p:txBody>
      </p:sp>
      <p:sp>
        <p:nvSpPr>
          <p:cNvPr id="12" name="Text 10"/>
          <p:cNvSpPr/>
          <p:nvPr/>
        </p:nvSpPr>
        <p:spPr>
          <a:xfrm>
            <a:off x="1028224" y="4355663"/>
            <a:ext cx="145733" cy="453509"/>
          </a:xfrm>
          <a:prstGeom prst="rect">
            <a:avLst/>
          </a:prstGeom>
          <a:noFill/>
          <a:ln/>
        </p:spPr>
        <p:txBody>
          <a:bodyPr wrap="none" lIns="0" tIns="0" rIns="0" bIns="0" rtlCol="0" anchor="t"/>
          <a:lstStyle/>
          <a:p>
            <a:pPr marL="0" indent="0" algn="ctr">
              <a:lnSpc>
                <a:spcPts val="3550"/>
              </a:lnSpc>
              <a:buNone/>
            </a:pPr>
            <a:r>
              <a:rPr lang="en-US" sz="2200" dirty="0">
                <a:solidFill>
                  <a:srgbClr val="2C3249"/>
                </a:solidFill>
                <a:latin typeface="Kanit Light" pitchFamily="34" charset="0"/>
                <a:ea typeface="Kanit Light" pitchFamily="34" charset="-122"/>
                <a:cs typeface="Kanit Light" pitchFamily="34" charset="-120"/>
              </a:rPr>
              <a:t>3</a:t>
            </a:r>
            <a:endParaRPr lang="en-US" sz="2200" dirty="0"/>
          </a:p>
        </p:txBody>
      </p:sp>
      <p:sp>
        <p:nvSpPr>
          <p:cNvPr id="13" name="Text 11"/>
          <p:cNvSpPr/>
          <p:nvPr/>
        </p:nvSpPr>
        <p:spPr>
          <a:xfrm>
            <a:off x="7542014" y="4405313"/>
            <a:ext cx="2509838"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Frequent Customers</a:t>
            </a:r>
            <a:endParaRPr lang="en-US" sz="2200" dirty="0"/>
          </a:p>
        </p:txBody>
      </p:sp>
      <p:sp>
        <p:nvSpPr>
          <p:cNvPr id="14" name="Text 12"/>
          <p:cNvSpPr/>
          <p:nvPr/>
        </p:nvSpPr>
        <p:spPr>
          <a:xfrm>
            <a:off x="793790" y="5241607"/>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SQL queries were used to extract valuable insights from the SpaceX launch data, including the total number of launches per site, the average payload mass of successful missions, and the most frequent customers utilizing SpaceX services. Results revealed that KSC LC-39A had the highest launch frequency, specific orbits exhibited higher success rates, and there was a noticeable increase in successful landings over time. These findings contribute to a deeper understanding of operational efficiencies and key performance indicators.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1287</Words>
  <Application>Microsoft Macintosh PowerPoint</Application>
  <PresentationFormat>Custom</PresentationFormat>
  <Paragraphs>110</Paragraphs>
  <Slides>15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Open Sans</vt:lpstr>
      <vt:lpstr>Libre Baskerville</vt:lpstr>
      <vt:lpstr>Kanit Light</vt:lpstr>
      <vt:lpstr>Martel Sans Bold</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 Sakticharan Nirmal Kumar</cp:lastModifiedBy>
  <cp:revision>12</cp:revision>
  <dcterms:created xsi:type="dcterms:W3CDTF">2025-02-10T06:27:42Z</dcterms:created>
  <dcterms:modified xsi:type="dcterms:W3CDTF">2025-02-10T06:55:45Z</dcterms:modified>
</cp:coreProperties>
</file>